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3200400" cy="1828800"/>
  <p:notesSz cx="6858000" cy="9144000"/>
  <p:embeddedFontLst>
    <p:embeddedFont>
      <p:font typeface="Poppins Light" panose="020B0604020202020204" charset="0"/>
      <p:regular r:id="rId31"/>
    </p:embeddedFont>
    <p:embeddedFont>
      <p:font typeface="Arimo Bold Italics" panose="020B0604020202020204" charset="0"/>
      <p:regular r:id="rId32"/>
    </p:embeddedFont>
    <p:embeddedFont>
      <p:font typeface="Palatino Linotype" panose="02040502050505030304" pitchFamily="18" charset="0"/>
      <p:regular r:id="rId33"/>
      <p:bold r:id="rId34"/>
      <p:italic r:id="rId35"/>
      <p:boldItalic r:id="rId36"/>
    </p:embeddedFont>
    <p:embeddedFont>
      <p:font typeface="Poppins Bold" panose="020B0604020202020204" charset="0"/>
      <p:regular r:id="rId37"/>
    </p:embeddedFont>
    <p:embeddedFont>
      <p:font typeface="Calibri" panose="020F0502020204030204" pitchFamily="34" charset="0"/>
      <p:regular r:id="rId38"/>
      <p:bold r:id="rId39"/>
      <p:italic r:id="rId40"/>
      <p:boldItalic r:id="rId41"/>
    </p:embeddedFont>
    <p:embeddedFont>
      <p:font typeface="Arimo Italics"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98" d="100"/>
          <a:sy n="298" d="100"/>
        </p:scale>
        <p:origin x="678" y="2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28.png"/><Relationship Id="rId4"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6.svg"/><Relationship Id="rId4" Type="http://schemas.openxmlformats.org/officeDocument/2006/relationships/image" Target="../media/image11.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58.svg"/><Relationship Id="rId5" Type="http://schemas.openxmlformats.org/officeDocument/2006/relationships/image" Target="../media/image52.svg"/><Relationship Id="rId15" Type="http://schemas.openxmlformats.org/officeDocument/2006/relationships/image" Target="../media/image62.sv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56.sv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18" Type="http://schemas.openxmlformats.org/officeDocument/2006/relationships/image" Target="../media/image80.svg"/><Relationship Id="rId26" Type="http://schemas.openxmlformats.org/officeDocument/2006/relationships/image" Target="../media/image88.svg"/><Relationship Id="rId3" Type="http://schemas.openxmlformats.org/officeDocument/2006/relationships/image" Target="../media/image20.svg"/><Relationship Id="rId21" Type="http://schemas.openxmlformats.org/officeDocument/2006/relationships/image" Target="../media/image53.png"/><Relationship Id="rId34" Type="http://schemas.openxmlformats.org/officeDocument/2006/relationships/image" Target="../media/image61.png"/><Relationship Id="rId7" Type="http://schemas.openxmlformats.org/officeDocument/2006/relationships/image" Target="../media/image69.svg"/><Relationship Id="rId12" Type="http://schemas.openxmlformats.org/officeDocument/2006/relationships/image" Target="../media/image48.png"/><Relationship Id="rId17" Type="http://schemas.openxmlformats.org/officeDocument/2006/relationships/image" Target="../media/image51.png"/><Relationship Id="rId25" Type="http://schemas.openxmlformats.org/officeDocument/2006/relationships/image" Target="../media/image55.png"/><Relationship Id="rId33" Type="http://schemas.openxmlformats.org/officeDocument/2006/relationships/image" Target="../media/image92.svg"/><Relationship Id="rId2" Type="http://schemas.openxmlformats.org/officeDocument/2006/relationships/image" Target="../media/image13.png"/><Relationship Id="rId16" Type="http://schemas.openxmlformats.org/officeDocument/2006/relationships/image" Target="../media/image78.svg"/><Relationship Id="rId20" Type="http://schemas.openxmlformats.org/officeDocument/2006/relationships/image" Target="../media/image82.svg"/><Relationship Id="rId29"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73.svg"/><Relationship Id="rId24" Type="http://schemas.openxmlformats.org/officeDocument/2006/relationships/image" Target="../media/image86.svg"/><Relationship Id="rId32" Type="http://schemas.openxmlformats.org/officeDocument/2006/relationships/image" Target="../media/image60.png"/><Relationship Id="rId37" Type="http://schemas.openxmlformats.org/officeDocument/2006/relationships/image" Target="../media/image96.svg"/><Relationship Id="rId5" Type="http://schemas.openxmlformats.org/officeDocument/2006/relationships/image" Target="../media/image67.svg"/><Relationship Id="rId15" Type="http://schemas.openxmlformats.org/officeDocument/2006/relationships/image" Target="../media/image50.png"/><Relationship Id="rId23" Type="http://schemas.openxmlformats.org/officeDocument/2006/relationships/image" Target="../media/image54.png"/><Relationship Id="rId28" Type="http://schemas.openxmlformats.org/officeDocument/2006/relationships/image" Target="../media/image90.svg"/><Relationship Id="rId36" Type="http://schemas.openxmlformats.org/officeDocument/2006/relationships/image" Target="../media/image62.png"/><Relationship Id="rId10" Type="http://schemas.openxmlformats.org/officeDocument/2006/relationships/image" Target="../media/image47.png"/><Relationship Id="rId19" Type="http://schemas.openxmlformats.org/officeDocument/2006/relationships/image" Target="../media/image52.png"/><Relationship Id="rId31"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71.svg"/><Relationship Id="rId14" Type="http://schemas.openxmlformats.org/officeDocument/2006/relationships/image" Target="../media/image76.svg"/><Relationship Id="rId22" Type="http://schemas.openxmlformats.org/officeDocument/2006/relationships/image" Target="../media/image84.svg"/><Relationship Id="rId27" Type="http://schemas.openxmlformats.org/officeDocument/2006/relationships/image" Target="../media/image56.png"/><Relationship Id="rId30" Type="http://schemas.openxmlformats.org/officeDocument/2006/relationships/image" Target="../media/image58.png"/><Relationship Id="rId35" Type="http://schemas.openxmlformats.org/officeDocument/2006/relationships/image" Target="../media/image94.sv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101.svg"/><Relationship Id="rId5" Type="http://schemas.openxmlformats.org/officeDocument/2006/relationships/image" Target="../media/image65.png"/><Relationship Id="rId4" Type="http://schemas.openxmlformats.org/officeDocument/2006/relationships/image" Target="../media/image99.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09.sv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0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117.sv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31.svg"/><Relationship Id="rId3" Type="http://schemas.openxmlformats.org/officeDocument/2006/relationships/image" Target="../media/image121.svg"/><Relationship Id="rId7" Type="http://schemas.openxmlformats.org/officeDocument/2006/relationships/image" Target="../media/image125.svg"/><Relationship Id="rId12"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129.svg"/><Relationship Id="rId5" Type="http://schemas.openxmlformats.org/officeDocument/2006/relationships/image" Target="../media/image123.svg"/><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127.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19.png"/><Relationship Id="rId3" Type="http://schemas.openxmlformats.org/officeDocument/2006/relationships/image" Target="../media/image20.svg"/><Relationship Id="rId7" Type="http://schemas.openxmlformats.org/officeDocument/2006/relationships/image" Target="../media/image16.png"/><Relationship Id="rId12" Type="http://schemas.openxmlformats.org/officeDocument/2006/relationships/image" Target="../media/image29.svg"/><Relationship Id="rId2" Type="http://schemas.openxmlformats.org/officeDocument/2006/relationships/image" Target="../media/image13.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18.png"/><Relationship Id="rId5" Type="http://schemas.openxmlformats.org/officeDocument/2006/relationships/image" Target="../media/image22.svg"/><Relationship Id="rId15" Type="http://schemas.openxmlformats.org/officeDocument/2006/relationships/image" Target="../media/image20.png"/><Relationship Id="rId10" Type="http://schemas.openxmlformats.org/officeDocument/2006/relationships/image" Target="../media/image27.sv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31.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svg"/><Relationship Id="rId7"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37.svg"/><Relationship Id="rId5" Type="http://schemas.openxmlformats.org/officeDocument/2006/relationships/image" Target="../media/image22.svg"/><Relationship Id="rId10"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2400" y="-228600"/>
            <a:ext cx="1196810" cy="1196810"/>
          </a:xfrm>
          <a:prstGeom prst="rect">
            <a:avLst/>
          </a:prstGeom>
        </p:spPr>
      </p:pic>
      <p:grpSp>
        <p:nvGrpSpPr>
          <p:cNvPr id="3" name="Group 3"/>
          <p:cNvGrpSpPr/>
          <p:nvPr/>
        </p:nvGrpSpPr>
        <p:grpSpPr>
          <a:xfrm>
            <a:off x="113096" y="182880"/>
            <a:ext cx="139568" cy="1186324"/>
            <a:chOff x="0" y="0"/>
            <a:chExt cx="186090" cy="1581765"/>
          </a:xfrm>
        </p:grpSpPr>
        <p:sp>
          <p:nvSpPr>
            <p:cNvPr id="4" name="AutoShape 4"/>
            <p:cNvSpPr/>
            <p:nvPr/>
          </p:nvSpPr>
          <p:spPr>
            <a:xfrm>
              <a:off x="0" y="186090"/>
              <a:ext cx="31015" cy="1395675"/>
            </a:xfrm>
            <a:prstGeom prst="rect">
              <a:avLst/>
            </a:prstGeom>
            <a:solidFill>
              <a:srgbClr val="050707"/>
            </a:solidFill>
          </p:spPr>
        </p:sp>
        <p:sp>
          <p:nvSpPr>
            <p:cNvPr id="5" name="AutoShape 5"/>
            <p:cNvSpPr/>
            <p:nvPr/>
          </p:nvSpPr>
          <p:spPr>
            <a:xfrm>
              <a:off x="155075" y="0"/>
              <a:ext cx="31015" cy="1395675"/>
            </a:xfrm>
            <a:prstGeom prst="rect">
              <a:avLst/>
            </a:prstGeom>
            <a:solidFill>
              <a:srgbClr val="050707"/>
            </a:solidFill>
          </p:spPr>
        </p:sp>
      </p:grpSp>
      <p:grpSp>
        <p:nvGrpSpPr>
          <p:cNvPr id="6" name="Group 6"/>
          <p:cNvGrpSpPr/>
          <p:nvPr/>
        </p:nvGrpSpPr>
        <p:grpSpPr>
          <a:xfrm>
            <a:off x="1269758" y="99303"/>
            <a:ext cx="1816342" cy="1729497"/>
            <a:chOff x="0" y="18339"/>
            <a:chExt cx="2421789" cy="2305996"/>
          </a:xfrm>
        </p:grpSpPr>
        <p:sp>
          <p:nvSpPr>
            <p:cNvPr id="7" name="TextBox 7"/>
            <p:cNvSpPr txBox="1"/>
            <p:nvPr/>
          </p:nvSpPr>
          <p:spPr>
            <a:xfrm>
              <a:off x="0" y="18339"/>
              <a:ext cx="2421789" cy="1680547"/>
            </a:xfrm>
            <a:prstGeom prst="rect">
              <a:avLst/>
            </a:prstGeom>
          </p:spPr>
          <p:txBody>
            <a:bodyPr lIns="0" tIns="0" rIns="0" bIns="0" rtlCol="0" anchor="t">
              <a:spAutoFit/>
            </a:bodyPr>
            <a:lstStyle/>
            <a:p>
              <a:pPr algn="r">
                <a:lnSpc>
                  <a:spcPts val="1421"/>
                </a:lnSpc>
              </a:pPr>
              <a:r>
                <a:rPr lang="en-US" sz="1421" spc="-28" dirty="0" err="1">
                  <a:solidFill>
                    <a:srgbClr val="004AAD"/>
                  </a:solidFill>
                  <a:latin typeface="Palatino Linotype" panose="02040502050505030304" pitchFamily="18" charset="0"/>
                </a:rPr>
                <a:t>Análisis</a:t>
              </a:r>
              <a:r>
                <a:rPr lang="en-US" sz="1421" spc="-28" dirty="0">
                  <a:solidFill>
                    <a:srgbClr val="004AAD"/>
                  </a:solidFill>
                  <a:latin typeface="Palatino Linotype" panose="02040502050505030304" pitchFamily="18" charset="0"/>
                </a:rPr>
                <a:t> y </a:t>
              </a:r>
              <a:r>
                <a:rPr lang="en-US" sz="1421" spc="-28" dirty="0" err="1">
                  <a:solidFill>
                    <a:srgbClr val="004AAD"/>
                  </a:solidFill>
                  <a:latin typeface="Palatino Linotype" panose="02040502050505030304" pitchFamily="18" charset="0"/>
                </a:rPr>
                <a:t>diseño</a:t>
              </a:r>
              <a:r>
                <a:rPr lang="en-US" sz="1421" spc="-28" dirty="0">
                  <a:solidFill>
                    <a:srgbClr val="004AAD"/>
                  </a:solidFill>
                  <a:latin typeface="Palatino Linotype" panose="02040502050505030304" pitchFamily="18" charset="0"/>
                </a:rPr>
                <a:t> de un </a:t>
              </a:r>
              <a:r>
                <a:rPr lang="en-US" sz="1421" spc="-28" dirty="0" err="1">
                  <a:solidFill>
                    <a:srgbClr val="004AAD"/>
                  </a:solidFill>
                  <a:latin typeface="Palatino Linotype" panose="02040502050505030304" pitchFamily="18" charset="0"/>
                </a:rPr>
                <a:t>sistema</a:t>
              </a:r>
              <a:r>
                <a:rPr lang="en-US" sz="1421" spc="-28" dirty="0">
                  <a:solidFill>
                    <a:srgbClr val="004AAD"/>
                  </a:solidFill>
                  <a:latin typeface="Palatino Linotype" panose="02040502050505030304" pitchFamily="18" charset="0"/>
                </a:rPr>
                <a:t> de </a:t>
              </a:r>
              <a:r>
                <a:rPr lang="en-US" sz="1421" spc="-28" dirty="0" err="1">
                  <a:solidFill>
                    <a:srgbClr val="004AAD"/>
                  </a:solidFill>
                  <a:latin typeface="Palatino Linotype" panose="02040502050505030304" pitchFamily="18" charset="0"/>
                </a:rPr>
                <a:t>información</a:t>
              </a:r>
              <a:r>
                <a:rPr lang="en-US" sz="1421" spc="-28" dirty="0">
                  <a:solidFill>
                    <a:srgbClr val="004AAD"/>
                  </a:solidFill>
                  <a:latin typeface="Palatino Linotype" panose="02040502050505030304" pitchFamily="18" charset="0"/>
                </a:rPr>
                <a:t> para el </a:t>
              </a:r>
              <a:r>
                <a:rPr lang="en-US" sz="1421" spc="-28" dirty="0" err="1">
                  <a:solidFill>
                    <a:srgbClr val="004AAD"/>
                  </a:solidFill>
                  <a:latin typeface="Palatino Linotype" panose="02040502050505030304" pitchFamily="18" charset="0"/>
                </a:rPr>
                <a:t>sistema</a:t>
              </a:r>
              <a:r>
                <a:rPr lang="en-US" sz="1421" spc="-28" dirty="0">
                  <a:solidFill>
                    <a:srgbClr val="004AAD"/>
                  </a:solidFill>
                  <a:latin typeface="Palatino Linotype" panose="02040502050505030304" pitchFamily="18" charset="0"/>
                </a:rPr>
                <a:t> </a:t>
              </a:r>
              <a:r>
                <a:rPr lang="en-US" sz="1421" spc="-28" dirty="0" err="1">
                  <a:solidFill>
                    <a:srgbClr val="004AAD"/>
                  </a:solidFill>
                  <a:latin typeface="Palatino Linotype" panose="02040502050505030304" pitchFamily="18" charset="0"/>
                </a:rPr>
                <a:t>nacional</a:t>
              </a:r>
              <a:r>
                <a:rPr lang="en-US" sz="1421" spc="-28" dirty="0">
                  <a:solidFill>
                    <a:srgbClr val="004AAD"/>
                  </a:solidFill>
                  <a:latin typeface="Palatino Linotype" panose="02040502050505030304" pitchFamily="18" charset="0"/>
                </a:rPr>
                <a:t> de </a:t>
              </a:r>
              <a:r>
                <a:rPr lang="en-US" sz="1421" spc="-28" dirty="0" err="1">
                  <a:solidFill>
                    <a:srgbClr val="004AAD"/>
                  </a:solidFill>
                  <a:latin typeface="Palatino Linotype" panose="02040502050505030304" pitchFamily="18" charset="0"/>
                </a:rPr>
                <a:t>orquesta</a:t>
              </a:r>
              <a:r>
                <a:rPr lang="en-US" sz="1421" spc="-28" dirty="0">
                  <a:solidFill>
                    <a:srgbClr val="004AAD"/>
                  </a:solidFill>
                  <a:latin typeface="Palatino Linotype" panose="02040502050505030304" pitchFamily="18" charset="0"/>
                </a:rPr>
                <a:t> juveniles e </a:t>
              </a:r>
              <a:r>
                <a:rPr lang="en-US" sz="1421" spc="-28" dirty="0" err="1">
                  <a:solidFill>
                    <a:srgbClr val="004AAD"/>
                  </a:solidFill>
                  <a:latin typeface="Palatino Linotype" panose="02040502050505030304" pitchFamily="18" charset="0"/>
                </a:rPr>
                <a:t>infantiles</a:t>
              </a:r>
              <a:r>
                <a:rPr lang="en-US" sz="1421" spc="-28" dirty="0">
                  <a:solidFill>
                    <a:srgbClr val="004AAD"/>
                  </a:solidFill>
                  <a:latin typeface="Palatino Linotype" panose="02040502050505030304" pitchFamily="18" charset="0"/>
                </a:rPr>
                <a:t> de Venezuela </a:t>
              </a:r>
              <a:r>
                <a:rPr lang="en-US" sz="1421" spc="-28" dirty="0" err="1">
                  <a:solidFill>
                    <a:srgbClr val="004AAD"/>
                  </a:solidFill>
                  <a:latin typeface="Palatino Linotype" panose="02040502050505030304" pitchFamily="18" charset="0"/>
                </a:rPr>
                <a:t>núcleo</a:t>
              </a:r>
              <a:r>
                <a:rPr lang="en-US" sz="1421" spc="-28" dirty="0">
                  <a:solidFill>
                    <a:srgbClr val="004AAD"/>
                  </a:solidFill>
                  <a:latin typeface="Palatino Linotype" panose="02040502050505030304" pitchFamily="18" charset="0"/>
                </a:rPr>
                <a:t> san José</a:t>
              </a:r>
            </a:p>
          </p:txBody>
        </p:sp>
        <p:sp>
          <p:nvSpPr>
            <p:cNvPr id="8" name="TextBox 8"/>
            <p:cNvSpPr txBox="1"/>
            <p:nvPr/>
          </p:nvSpPr>
          <p:spPr>
            <a:xfrm>
              <a:off x="0" y="2217167"/>
              <a:ext cx="2421789" cy="107168"/>
            </a:xfrm>
            <a:prstGeom prst="rect">
              <a:avLst/>
            </a:prstGeom>
          </p:spPr>
          <p:txBody>
            <a:bodyPr lIns="0" tIns="0" rIns="0" bIns="0" rtlCol="0" anchor="t">
              <a:spAutoFit/>
            </a:bodyPr>
            <a:lstStyle/>
            <a:p>
              <a:pPr algn="r">
                <a:lnSpc>
                  <a:spcPts val="651"/>
                </a:lnSpc>
              </a:pPr>
              <a:r>
                <a:rPr lang="en-US" sz="501" spc="50">
                  <a:solidFill>
                    <a:srgbClr val="050707"/>
                  </a:solidFill>
                  <a:latin typeface="Poppins Light"/>
                </a:rPr>
                <a:t>   CAPITULO I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28130" y="0"/>
            <a:ext cx="1366584" cy="1876453"/>
            <a:chOff x="0" y="0"/>
            <a:chExt cx="2024569" cy="2779931"/>
          </a:xfrm>
        </p:grpSpPr>
        <p:sp>
          <p:nvSpPr>
            <p:cNvPr id="3" name="Freeform 3"/>
            <p:cNvSpPr/>
            <p:nvPr/>
          </p:nvSpPr>
          <p:spPr>
            <a:xfrm>
              <a:off x="0" y="0"/>
              <a:ext cx="2024569" cy="2779931"/>
            </a:xfrm>
            <a:custGeom>
              <a:avLst/>
              <a:gdLst/>
              <a:ahLst/>
              <a:cxnLst/>
              <a:rect l="l" t="t" r="r" b="b"/>
              <a:pathLst>
                <a:path w="2024569" h="2779931">
                  <a:moveTo>
                    <a:pt x="0" y="0"/>
                  </a:moveTo>
                  <a:lnTo>
                    <a:pt x="2024569" y="0"/>
                  </a:lnTo>
                  <a:lnTo>
                    <a:pt x="2024569" y="2779931"/>
                  </a:lnTo>
                  <a:lnTo>
                    <a:pt x="0" y="2779931"/>
                  </a:lnTo>
                  <a:close/>
                </a:path>
              </a:pathLst>
            </a:custGeom>
            <a:solidFill>
              <a:srgbClr val="004AAD"/>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5" name="Picture 5"/>
          <p:cNvPicPr>
            <a:picLocks noChangeAspect="1"/>
          </p:cNvPicPr>
          <p:nvPr/>
        </p:nvPicPr>
        <p:blipFill>
          <a:blip r:embed="rId2"/>
          <a:srcRect/>
          <a:stretch>
            <a:fillRect/>
          </a:stretch>
        </p:blipFill>
        <p:spPr>
          <a:xfrm>
            <a:off x="236586" y="45307"/>
            <a:ext cx="1187531" cy="1275923"/>
          </a:xfrm>
          <a:prstGeom prst="rect">
            <a:avLst/>
          </a:prstGeom>
        </p:spPr>
      </p:pic>
      <p:sp>
        <p:nvSpPr>
          <p:cNvPr id="6" name="AutoShape 6"/>
          <p:cNvSpPr/>
          <p:nvPr/>
        </p:nvSpPr>
        <p:spPr>
          <a:xfrm rot="-5400000">
            <a:off x="793299" y="676124"/>
            <a:ext cx="1261635" cy="0"/>
          </a:xfrm>
          <a:prstGeom prst="line">
            <a:avLst/>
          </a:prstGeom>
          <a:ln w="28575" cap="flat">
            <a:solidFill>
              <a:srgbClr val="000000"/>
            </a:solidFill>
            <a:prstDash val="solid"/>
            <a:headEnd type="none" w="sm" len="sm"/>
            <a:tailEnd type="none" w="sm" len="sm"/>
          </a:ln>
        </p:spPr>
      </p:sp>
      <p:sp>
        <p:nvSpPr>
          <p:cNvPr id="7" name="AutoShape 7"/>
          <p:cNvSpPr/>
          <p:nvPr/>
        </p:nvSpPr>
        <p:spPr>
          <a:xfrm rot="-5400000">
            <a:off x="-415663" y="668981"/>
            <a:ext cx="1275923" cy="0"/>
          </a:xfrm>
          <a:prstGeom prst="line">
            <a:avLst/>
          </a:prstGeom>
          <a:ln w="28575" cap="flat">
            <a:solidFill>
              <a:srgbClr val="000000"/>
            </a:solidFill>
            <a:prstDash val="solid"/>
            <a:headEnd type="none" w="sm" len="sm"/>
            <a:tailEnd type="none" w="sm" len="sm"/>
          </a:ln>
        </p:spPr>
      </p:sp>
      <p:sp>
        <p:nvSpPr>
          <p:cNvPr id="8" name="AutoShape 8"/>
          <p:cNvSpPr/>
          <p:nvPr/>
        </p:nvSpPr>
        <p:spPr>
          <a:xfrm rot="-10800000">
            <a:off x="207959" y="1315325"/>
            <a:ext cx="1216106" cy="5904"/>
          </a:xfrm>
          <a:prstGeom prst="line">
            <a:avLst/>
          </a:prstGeom>
          <a:ln w="28575" cap="flat">
            <a:solidFill>
              <a:srgbClr val="000000"/>
            </a:solidFill>
            <a:prstDash val="solid"/>
            <a:headEnd type="none" w="sm" len="sm"/>
            <a:tailEnd type="none" w="sm" len="sm"/>
          </a:ln>
        </p:spPr>
      </p:sp>
      <p:sp>
        <p:nvSpPr>
          <p:cNvPr id="9" name="AutoShape 9"/>
          <p:cNvSpPr/>
          <p:nvPr/>
        </p:nvSpPr>
        <p:spPr>
          <a:xfrm rot="-10800000">
            <a:off x="236586" y="45307"/>
            <a:ext cx="1201818" cy="0"/>
          </a:xfrm>
          <a:prstGeom prst="line">
            <a:avLst/>
          </a:prstGeom>
          <a:ln w="28575" cap="flat">
            <a:solidFill>
              <a:srgbClr val="000000"/>
            </a:solidFill>
            <a:prstDash val="solid"/>
            <a:headEnd type="none" w="sm" len="sm"/>
            <a:tailEnd type="none" w="sm" len="sm"/>
          </a:ln>
        </p:spPr>
      </p:sp>
      <p:grpSp>
        <p:nvGrpSpPr>
          <p:cNvPr id="10" name="Group 10"/>
          <p:cNvGrpSpPr/>
          <p:nvPr/>
        </p:nvGrpSpPr>
        <p:grpSpPr>
          <a:xfrm>
            <a:off x="2487922" y="1177538"/>
            <a:ext cx="854012" cy="842001"/>
            <a:chOff x="0" y="0"/>
            <a:chExt cx="812800" cy="801368"/>
          </a:xfrm>
        </p:grpSpPr>
        <p:sp>
          <p:nvSpPr>
            <p:cNvPr id="11" name="Freeform 11"/>
            <p:cNvSpPr/>
            <p:nvPr/>
          </p:nvSpPr>
          <p:spPr>
            <a:xfrm>
              <a:off x="67921" y="0"/>
              <a:ext cx="676959" cy="801368"/>
            </a:xfrm>
            <a:custGeom>
              <a:avLst/>
              <a:gdLst/>
              <a:ahLst/>
              <a:cxnLst/>
              <a:rect l="l" t="t" r="r" b="b"/>
              <a:pathLst>
                <a:path w="676959" h="801368">
                  <a:moveTo>
                    <a:pt x="338479" y="0"/>
                  </a:moveTo>
                  <a:cubicBezTo>
                    <a:pt x="533930" y="33131"/>
                    <a:pt x="676958" y="202445"/>
                    <a:pt x="676958" y="400684"/>
                  </a:cubicBezTo>
                  <a:cubicBezTo>
                    <a:pt x="676958" y="598923"/>
                    <a:pt x="533930" y="768237"/>
                    <a:pt x="338479" y="801368"/>
                  </a:cubicBezTo>
                  <a:cubicBezTo>
                    <a:pt x="143028" y="768237"/>
                    <a:pt x="0" y="598923"/>
                    <a:pt x="0" y="400684"/>
                  </a:cubicBezTo>
                  <a:cubicBezTo>
                    <a:pt x="0" y="202445"/>
                    <a:pt x="143028" y="33131"/>
                    <a:pt x="338479" y="0"/>
                  </a:cubicBezTo>
                  <a:close/>
                </a:path>
              </a:pathLst>
            </a:custGeom>
            <a:solidFill>
              <a:srgbClr val="FFFFFF"/>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13" name="Group 13"/>
          <p:cNvGrpSpPr/>
          <p:nvPr/>
        </p:nvGrpSpPr>
        <p:grpSpPr>
          <a:xfrm rot="-10800000">
            <a:off x="3017520" y="715340"/>
            <a:ext cx="109480" cy="930580"/>
            <a:chOff x="0" y="0"/>
            <a:chExt cx="145973" cy="1240773"/>
          </a:xfrm>
        </p:grpSpPr>
        <p:sp>
          <p:nvSpPr>
            <p:cNvPr id="14" name="AutoShape 14"/>
            <p:cNvSpPr/>
            <p:nvPr/>
          </p:nvSpPr>
          <p:spPr>
            <a:xfrm>
              <a:off x="0" y="145973"/>
              <a:ext cx="24329" cy="1094800"/>
            </a:xfrm>
            <a:prstGeom prst="rect">
              <a:avLst/>
            </a:prstGeom>
            <a:solidFill>
              <a:srgbClr val="050707"/>
            </a:solidFill>
          </p:spPr>
        </p:sp>
        <p:sp>
          <p:nvSpPr>
            <p:cNvPr id="15" name="AutoShape 15"/>
            <p:cNvSpPr/>
            <p:nvPr/>
          </p:nvSpPr>
          <p:spPr>
            <a:xfrm>
              <a:off x="121644" y="0"/>
              <a:ext cx="24329" cy="1094800"/>
            </a:xfrm>
            <a:prstGeom prst="rect">
              <a:avLst/>
            </a:prstGeom>
            <a:solidFill>
              <a:srgbClr val="050707"/>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54387" y="576414"/>
            <a:ext cx="300713" cy="549476"/>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311522" y="539894"/>
            <a:ext cx="546325" cy="546325"/>
          </a:xfrm>
          <a:prstGeom prst="rect">
            <a:avLst/>
          </a:prstGeom>
        </p:spPr>
      </p:pic>
      <p:sp>
        <p:nvSpPr>
          <p:cNvPr id="18" name="TextBox 18"/>
          <p:cNvSpPr txBox="1"/>
          <p:nvPr/>
        </p:nvSpPr>
        <p:spPr>
          <a:xfrm>
            <a:off x="128130" y="1349804"/>
            <a:ext cx="1366584" cy="457201"/>
          </a:xfrm>
          <a:prstGeom prst="rect">
            <a:avLst/>
          </a:prstGeom>
        </p:spPr>
        <p:txBody>
          <a:bodyPr lIns="0" tIns="0" rIns="0" bIns="0" rtlCol="0" anchor="t">
            <a:spAutoFit/>
          </a:bodyPr>
          <a:lstStyle/>
          <a:p>
            <a:pPr algn="ctr">
              <a:lnSpc>
                <a:spcPts val="540"/>
              </a:lnSpc>
            </a:pPr>
            <a:r>
              <a:rPr lang="en-US" sz="450" spc="67" dirty="0">
                <a:solidFill>
                  <a:srgbClr val="FFFFFF"/>
                </a:solidFill>
                <a:latin typeface="Poppins Bold Italics"/>
              </a:rPr>
              <a:t>MAESTRO MUSICO Y DIRECTOR JOSÉ DAVID GALARRAGA.</a:t>
            </a:r>
          </a:p>
          <a:p>
            <a:pPr algn="ctr">
              <a:lnSpc>
                <a:spcPts val="540"/>
              </a:lnSpc>
              <a:spcBef>
                <a:spcPct val="0"/>
              </a:spcBef>
            </a:pPr>
            <a:r>
              <a:rPr lang="en-US" sz="450" spc="67" dirty="0">
                <a:solidFill>
                  <a:srgbClr val="FFFFFF"/>
                </a:solidFill>
                <a:latin typeface="Poppins Bold Italics"/>
              </a:rPr>
              <a:t>SIEMPRE INVOLUCRADO EN TODO LO QUE TIENE QUE VER CON LA FORMACIÓN DE GRUPOS PARA EL DESARROLLO MUSICAL Y PERSONAL DE SU PUEBLO </a:t>
            </a:r>
          </a:p>
        </p:txBody>
      </p:sp>
      <p:sp>
        <p:nvSpPr>
          <p:cNvPr id="19" name="TextBox 19"/>
          <p:cNvSpPr txBox="1"/>
          <p:nvPr/>
        </p:nvSpPr>
        <p:spPr>
          <a:xfrm>
            <a:off x="1381254" y="88169"/>
            <a:ext cx="1959307" cy="350465"/>
          </a:xfrm>
          <a:prstGeom prst="rect">
            <a:avLst/>
          </a:prstGeom>
        </p:spPr>
        <p:txBody>
          <a:bodyPr lIns="0" tIns="0" rIns="0" bIns="0" rtlCol="0" anchor="t">
            <a:spAutoFit/>
          </a:bodyPr>
          <a:lstStyle/>
          <a:p>
            <a:pPr algn="ctr">
              <a:lnSpc>
                <a:spcPts val="1394"/>
              </a:lnSpc>
            </a:pPr>
            <a:r>
              <a:rPr lang="en-US" sz="1161" spc="174" dirty="0">
                <a:solidFill>
                  <a:srgbClr val="FFFFFF"/>
                </a:solidFill>
                <a:latin typeface="Poppins Bold Italics"/>
              </a:rPr>
              <a:t>EL SISTEMA </a:t>
            </a:r>
          </a:p>
          <a:p>
            <a:pPr algn="ctr">
              <a:lnSpc>
                <a:spcPts val="1394"/>
              </a:lnSpc>
              <a:spcBef>
                <a:spcPct val="0"/>
              </a:spcBef>
            </a:pPr>
            <a:r>
              <a:rPr lang="en-US" sz="1161" spc="174" dirty="0">
                <a:solidFill>
                  <a:srgbClr val="FFFFFF"/>
                </a:solidFill>
                <a:latin typeface="Poppins Bold Italics"/>
              </a:rPr>
              <a:t>EN ANDRES BELLO</a:t>
            </a:r>
          </a:p>
        </p:txBody>
      </p:sp>
      <p:sp>
        <p:nvSpPr>
          <p:cNvPr id="20" name="TextBox 20"/>
          <p:cNvSpPr txBox="1"/>
          <p:nvPr/>
        </p:nvSpPr>
        <p:spPr>
          <a:xfrm>
            <a:off x="1497400" y="1177538"/>
            <a:ext cx="638140" cy="495772"/>
          </a:xfrm>
          <a:prstGeom prst="rect">
            <a:avLst/>
          </a:prstGeom>
        </p:spPr>
        <p:txBody>
          <a:bodyPr lIns="0" tIns="0" rIns="0" bIns="0" rtlCol="0" anchor="t">
            <a:spAutoFit/>
          </a:bodyPr>
          <a:lstStyle/>
          <a:p>
            <a:pPr marL="0" lvl="0" indent="0" algn="ctr">
              <a:lnSpc>
                <a:spcPts val="563"/>
              </a:lnSpc>
              <a:spcBef>
                <a:spcPct val="0"/>
              </a:spcBef>
            </a:pPr>
            <a:r>
              <a:rPr lang="en-US" sz="469" u="none" spc="70" dirty="0">
                <a:solidFill>
                  <a:srgbClr val="004AAD"/>
                </a:solidFill>
                <a:latin typeface="Poppins Bold Italics"/>
              </a:rPr>
              <a:t>EN EL 2014 SIENTE GRAN PREOCUPACIÓN POR EL FUTURO DE NIÑOS Y JÓVENES DE SU PUEBLO</a:t>
            </a:r>
          </a:p>
        </p:txBody>
      </p:sp>
      <p:sp>
        <p:nvSpPr>
          <p:cNvPr id="21" name="TextBox 21"/>
          <p:cNvSpPr txBox="1"/>
          <p:nvPr/>
        </p:nvSpPr>
        <p:spPr>
          <a:xfrm>
            <a:off x="2243991" y="1158454"/>
            <a:ext cx="773529" cy="487466"/>
          </a:xfrm>
          <a:prstGeom prst="rect">
            <a:avLst/>
          </a:prstGeom>
        </p:spPr>
        <p:txBody>
          <a:bodyPr lIns="0" tIns="0" rIns="0" bIns="0" rtlCol="0" anchor="t">
            <a:spAutoFit/>
          </a:bodyPr>
          <a:lstStyle/>
          <a:p>
            <a:pPr marL="0" lvl="0" indent="0" algn="ctr">
              <a:lnSpc>
                <a:spcPts val="563"/>
              </a:lnSpc>
              <a:spcBef>
                <a:spcPct val="0"/>
              </a:spcBef>
            </a:pPr>
            <a:r>
              <a:rPr lang="en-US" sz="469" u="none" spc="70" dirty="0">
                <a:solidFill>
                  <a:srgbClr val="004AAD"/>
                </a:solidFill>
                <a:latin typeface="Poppins Bold Italics"/>
              </a:rPr>
              <a:t>NACE LA NECESIDAD DE HACER CONTACTO CON ESTE MODELO PEDAGÓGICO, ARTÍSTICO Y SOCIAL.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7"/>
                                        </p:tgtEl>
                                        <p:attrNameLst>
                                          <p:attrName>r</p:attrName>
                                        </p:attrNameLst>
                                      </p:cBhvr>
                                    </p:animRot>
                                    <p:animRot by="-240000">
                                      <p:cBhvr>
                                        <p:cTn id="7" dur="200" fill="hold">
                                          <p:stCondLst>
                                            <p:cond delay="200"/>
                                          </p:stCondLst>
                                        </p:cTn>
                                        <p:tgtEl>
                                          <p:spTgt spid="17"/>
                                        </p:tgtEl>
                                        <p:attrNameLst>
                                          <p:attrName>r</p:attrName>
                                        </p:attrNameLst>
                                      </p:cBhvr>
                                    </p:animRot>
                                    <p:animRot by="240000">
                                      <p:cBhvr>
                                        <p:cTn id="8" dur="200" fill="hold">
                                          <p:stCondLst>
                                            <p:cond delay="400"/>
                                          </p:stCondLst>
                                        </p:cTn>
                                        <p:tgtEl>
                                          <p:spTgt spid="17"/>
                                        </p:tgtEl>
                                        <p:attrNameLst>
                                          <p:attrName>r</p:attrName>
                                        </p:attrNameLst>
                                      </p:cBhvr>
                                    </p:animRot>
                                    <p:animRot by="-240000">
                                      <p:cBhvr>
                                        <p:cTn id="9" dur="200" fill="hold">
                                          <p:stCondLst>
                                            <p:cond delay="600"/>
                                          </p:stCondLst>
                                        </p:cTn>
                                        <p:tgtEl>
                                          <p:spTgt spid="17"/>
                                        </p:tgtEl>
                                        <p:attrNameLst>
                                          <p:attrName>r</p:attrName>
                                        </p:attrNameLst>
                                      </p:cBhvr>
                                    </p:animRot>
                                    <p:animRot by="120000">
                                      <p:cBhvr>
                                        <p:cTn id="10" dur="200" fill="hold">
                                          <p:stCondLst>
                                            <p:cond delay="800"/>
                                          </p:stCondLst>
                                        </p:cTn>
                                        <p:tgtEl>
                                          <p:spTgt spid="17"/>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16"/>
                                        </p:tgtEl>
                                        <p:attrNameLst>
                                          <p:attrName>r</p:attrName>
                                        </p:attrNameLst>
                                      </p:cBhvr>
                                    </p:animRot>
                                    <p:animRot by="-240000">
                                      <p:cBhvr>
                                        <p:cTn id="14" dur="200" fill="hold">
                                          <p:stCondLst>
                                            <p:cond delay="200"/>
                                          </p:stCondLst>
                                        </p:cTn>
                                        <p:tgtEl>
                                          <p:spTgt spid="16"/>
                                        </p:tgtEl>
                                        <p:attrNameLst>
                                          <p:attrName>r</p:attrName>
                                        </p:attrNameLst>
                                      </p:cBhvr>
                                    </p:animRot>
                                    <p:animRot by="240000">
                                      <p:cBhvr>
                                        <p:cTn id="15" dur="200" fill="hold">
                                          <p:stCondLst>
                                            <p:cond delay="400"/>
                                          </p:stCondLst>
                                        </p:cTn>
                                        <p:tgtEl>
                                          <p:spTgt spid="16"/>
                                        </p:tgtEl>
                                        <p:attrNameLst>
                                          <p:attrName>r</p:attrName>
                                        </p:attrNameLst>
                                      </p:cBhvr>
                                    </p:animRot>
                                    <p:animRot by="-240000">
                                      <p:cBhvr>
                                        <p:cTn id="16" dur="200" fill="hold">
                                          <p:stCondLst>
                                            <p:cond delay="600"/>
                                          </p:stCondLst>
                                        </p:cTn>
                                        <p:tgtEl>
                                          <p:spTgt spid="16"/>
                                        </p:tgtEl>
                                        <p:attrNameLst>
                                          <p:attrName>r</p:attrName>
                                        </p:attrNameLst>
                                      </p:cBhvr>
                                    </p:animRot>
                                    <p:animRot by="120000">
                                      <p:cBhvr>
                                        <p:cTn id="17" dur="200" fill="hold">
                                          <p:stCondLst>
                                            <p:cond delay="800"/>
                                          </p:stCondLst>
                                        </p:cTn>
                                        <p:tgtEl>
                                          <p:spTgt spid="16"/>
                                        </p:tgtEl>
                                        <p:attrNameLst>
                                          <p:attrName>r</p:attrName>
                                        </p:attrNameLst>
                                      </p:cBhvr>
                                    </p:animRo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26"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80">
                                          <p:stCondLst>
                                            <p:cond delay="0"/>
                                          </p:stCondLst>
                                        </p:cTn>
                                        <p:tgtEl>
                                          <p:spTgt spid="2"/>
                                        </p:tgtEl>
                                      </p:cBhvr>
                                    </p:animEffect>
                                    <p:anim calcmode="lin" valueType="num">
                                      <p:cBhvr>
                                        <p:cTn id="3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2" dur="26">
                                          <p:stCondLst>
                                            <p:cond delay="650"/>
                                          </p:stCondLst>
                                        </p:cTn>
                                        <p:tgtEl>
                                          <p:spTgt spid="2"/>
                                        </p:tgtEl>
                                      </p:cBhvr>
                                      <p:to x="100000" y="60000"/>
                                    </p:animScale>
                                    <p:animScale>
                                      <p:cBhvr>
                                        <p:cTn id="43" dur="166" decel="50000">
                                          <p:stCondLst>
                                            <p:cond delay="676"/>
                                          </p:stCondLst>
                                        </p:cTn>
                                        <p:tgtEl>
                                          <p:spTgt spid="2"/>
                                        </p:tgtEl>
                                      </p:cBhvr>
                                      <p:to x="100000" y="100000"/>
                                    </p:animScale>
                                    <p:animScale>
                                      <p:cBhvr>
                                        <p:cTn id="44" dur="26">
                                          <p:stCondLst>
                                            <p:cond delay="1312"/>
                                          </p:stCondLst>
                                        </p:cTn>
                                        <p:tgtEl>
                                          <p:spTgt spid="2"/>
                                        </p:tgtEl>
                                      </p:cBhvr>
                                      <p:to x="100000" y="80000"/>
                                    </p:animScale>
                                    <p:animScale>
                                      <p:cBhvr>
                                        <p:cTn id="45" dur="166" decel="50000">
                                          <p:stCondLst>
                                            <p:cond delay="1338"/>
                                          </p:stCondLst>
                                        </p:cTn>
                                        <p:tgtEl>
                                          <p:spTgt spid="2"/>
                                        </p:tgtEl>
                                      </p:cBhvr>
                                      <p:to x="100000" y="100000"/>
                                    </p:animScale>
                                    <p:animScale>
                                      <p:cBhvr>
                                        <p:cTn id="46" dur="26">
                                          <p:stCondLst>
                                            <p:cond delay="1642"/>
                                          </p:stCondLst>
                                        </p:cTn>
                                        <p:tgtEl>
                                          <p:spTgt spid="2"/>
                                        </p:tgtEl>
                                      </p:cBhvr>
                                      <p:to x="100000" y="90000"/>
                                    </p:animScale>
                                    <p:animScale>
                                      <p:cBhvr>
                                        <p:cTn id="47" dur="166" decel="50000">
                                          <p:stCondLst>
                                            <p:cond delay="1668"/>
                                          </p:stCondLst>
                                        </p:cTn>
                                        <p:tgtEl>
                                          <p:spTgt spid="2"/>
                                        </p:tgtEl>
                                      </p:cBhvr>
                                      <p:to x="100000" y="100000"/>
                                    </p:animScale>
                                    <p:animScale>
                                      <p:cBhvr>
                                        <p:cTn id="48" dur="26">
                                          <p:stCondLst>
                                            <p:cond delay="1808"/>
                                          </p:stCondLst>
                                        </p:cTn>
                                        <p:tgtEl>
                                          <p:spTgt spid="2"/>
                                        </p:tgtEl>
                                      </p:cBhvr>
                                      <p:to x="100000" y="95000"/>
                                    </p:animScale>
                                    <p:animScale>
                                      <p:cBhvr>
                                        <p:cTn id="49" dur="166" decel="50000">
                                          <p:stCondLst>
                                            <p:cond delay="1834"/>
                                          </p:stCondLst>
                                        </p:cTn>
                                        <p:tgtEl>
                                          <p:spTgt spid="2"/>
                                        </p:tgtEl>
                                      </p:cBhvr>
                                      <p:to x="100000" y="100000"/>
                                    </p:animScale>
                                  </p:childTnLst>
                                </p:cTn>
                              </p:par>
                              <p:par>
                                <p:cTn id="50" presetID="2" presetClass="entr" presetSubtype="4"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087037" y="-244936"/>
            <a:ext cx="855633" cy="855633"/>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BFEFE"/>
            </a:solidFill>
          </p:spPr>
        </p:sp>
        <p:sp>
          <p:nvSpPr>
            <p:cNvPr id="4" name="TextBox 4"/>
            <p:cNvSpPr txBox="1"/>
            <p:nvPr/>
          </p:nvSpPr>
          <p:spPr>
            <a:xfrm>
              <a:off x="76200" y="76200"/>
              <a:ext cx="660400" cy="660400"/>
            </a:xfrm>
            <a:prstGeom prst="rect">
              <a:avLst/>
            </a:prstGeom>
          </p:spPr>
          <p:txBody>
            <a:bodyPr lIns="50800" tIns="50800" rIns="50800" bIns="50800" rtlCol="0" anchor="ctr"/>
            <a:lstStyle/>
            <a:p>
              <a:pPr algn="ctr">
                <a:lnSpc>
                  <a:spcPts val="536"/>
                </a:lnSpc>
              </a:pPr>
              <a:endParaRPr/>
            </a:p>
          </p:txBody>
        </p:sp>
      </p:grpSp>
      <p:pic>
        <p:nvPicPr>
          <p:cNvPr id="5" name="Picture 5"/>
          <p:cNvPicPr>
            <a:picLocks noChangeAspect="1"/>
          </p:cNvPicPr>
          <p:nvPr/>
        </p:nvPicPr>
        <p:blipFill>
          <a:blip r:embed="rId2"/>
          <a:srcRect r="2133"/>
          <a:stretch>
            <a:fillRect/>
          </a:stretch>
        </p:blipFill>
        <p:spPr>
          <a:xfrm>
            <a:off x="215002" y="240495"/>
            <a:ext cx="1124270" cy="749623"/>
          </a:xfrm>
          <a:prstGeom prst="rect">
            <a:avLst/>
          </a:prstGeom>
        </p:spPr>
      </p:pic>
      <p:grpSp>
        <p:nvGrpSpPr>
          <p:cNvPr id="6" name="Group 6"/>
          <p:cNvGrpSpPr/>
          <p:nvPr/>
        </p:nvGrpSpPr>
        <p:grpSpPr>
          <a:xfrm>
            <a:off x="-183530" y="1218104"/>
            <a:ext cx="855633" cy="855633"/>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BFEFE"/>
            </a:solidFill>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536"/>
                </a:lnSpc>
              </a:pPr>
              <a:endParaRPr/>
            </a:p>
          </p:txBody>
        </p:sp>
      </p:grpSp>
      <p:pic>
        <p:nvPicPr>
          <p:cNvPr id="9" name="Picture 9"/>
          <p:cNvPicPr>
            <a:picLocks noChangeAspect="1"/>
          </p:cNvPicPr>
          <p:nvPr/>
        </p:nvPicPr>
        <p:blipFill>
          <a:blip r:embed="rId3"/>
          <a:srcRect t="90" b="1011"/>
          <a:stretch>
            <a:fillRect/>
          </a:stretch>
        </p:blipFill>
        <p:spPr>
          <a:xfrm>
            <a:off x="106750" y="1137491"/>
            <a:ext cx="1455433" cy="6477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4294751">
            <a:off x="-282700" y="573669"/>
            <a:ext cx="881962" cy="249154"/>
          </a:xfrm>
          <a:prstGeom prst="rect">
            <a:avLst/>
          </a:prstGeom>
        </p:spPr>
      </p:pic>
      <p:grpSp>
        <p:nvGrpSpPr>
          <p:cNvPr id="11" name="Group 11"/>
          <p:cNvGrpSpPr/>
          <p:nvPr/>
        </p:nvGrpSpPr>
        <p:grpSpPr>
          <a:xfrm>
            <a:off x="1569501" y="-66003"/>
            <a:ext cx="1776753" cy="1894803"/>
            <a:chOff x="0" y="0"/>
            <a:chExt cx="2632227" cy="2807116"/>
          </a:xfrm>
        </p:grpSpPr>
        <p:sp>
          <p:nvSpPr>
            <p:cNvPr id="12" name="Freeform 12"/>
            <p:cNvSpPr/>
            <p:nvPr/>
          </p:nvSpPr>
          <p:spPr>
            <a:xfrm>
              <a:off x="0" y="0"/>
              <a:ext cx="2632227" cy="2807116"/>
            </a:xfrm>
            <a:custGeom>
              <a:avLst/>
              <a:gdLst/>
              <a:ahLst/>
              <a:cxnLst/>
              <a:rect l="l" t="t" r="r" b="b"/>
              <a:pathLst>
                <a:path w="2632227" h="2807116">
                  <a:moveTo>
                    <a:pt x="0" y="0"/>
                  </a:moveTo>
                  <a:lnTo>
                    <a:pt x="2632227" y="0"/>
                  </a:lnTo>
                  <a:lnTo>
                    <a:pt x="2632227" y="2807116"/>
                  </a:lnTo>
                  <a:lnTo>
                    <a:pt x="0" y="2807116"/>
                  </a:lnTo>
                  <a:close/>
                </a:path>
              </a:pathLst>
            </a:custGeom>
            <a:solidFill>
              <a:srgbClr val="004AAD"/>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536"/>
                </a:lnSpc>
              </a:pPr>
              <a:endParaRPr/>
            </a:p>
          </p:txBody>
        </p:sp>
      </p:grpSp>
      <p:pic>
        <p:nvPicPr>
          <p:cNvPr id="14" name="Picture 14"/>
          <p:cNvPicPr>
            <a:picLocks noChangeAspect="1"/>
          </p:cNvPicPr>
          <p:nvPr/>
        </p:nvPicPr>
        <p:blipFill>
          <a:blip r:embed="rId6"/>
          <a:srcRect l="16929" r="27641"/>
          <a:stretch>
            <a:fillRect/>
          </a:stretch>
        </p:blipFill>
        <p:spPr>
          <a:xfrm>
            <a:off x="1569501" y="752161"/>
            <a:ext cx="820747" cy="665886"/>
          </a:xfrm>
          <a:prstGeom prst="rect">
            <a:avLst/>
          </a:prstGeom>
        </p:spPr>
      </p:pic>
      <p:pic>
        <p:nvPicPr>
          <p:cNvPr id="15" name="Picture 15"/>
          <p:cNvPicPr>
            <a:picLocks noChangeAspect="1"/>
          </p:cNvPicPr>
          <p:nvPr/>
        </p:nvPicPr>
        <p:blipFill>
          <a:blip r:embed="rId7"/>
          <a:srcRect l="13264" t="19469" r="20669" b="15297"/>
          <a:stretch>
            <a:fillRect/>
          </a:stretch>
        </p:blipFill>
        <p:spPr>
          <a:xfrm>
            <a:off x="2209800" y="1236208"/>
            <a:ext cx="958203" cy="532656"/>
          </a:xfrm>
          <a:prstGeom prst="rect">
            <a:avLst/>
          </a:prstGeom>
        </p:spPr>
      </p:pic>
      <p:pic>
        <p:nvPicPr>
          <p:cNvPr id="16" name="Picture 16"/>
          <p:cNvPicPr>
            <a:picLocks noChangeAspect="1"/>
          </p:cNvPicPr>
          <p:nvPr/>
        </p:nvPicPr>
        <p:blipFill>
          <a:blip r:embed="rId8"/>
          <a:srcRect/>
          <a:stretch>
            <a:fillRect/>
          </a:stretch>
        </p:blipFill>
        <p:spPr>
          <a:xfrm>
            <a:off x="2267936" y="438143"/>
            <a:ext cx="932464" cy="699348"/>
          </a:xfrm>
          <a:prstGeom prst="rect">
            <a:avLst/>
          </a:prstGeom>
        </p:spPr>
      </p:pic>
      <p:pic>
        <p:nvPicPr>
          <p:cNvPr id="17" name="Picture 17"/>
          <p:cNvPicPr>
            <a:picLocks noChangeAspect="1"/>
          </p:cNvPicPr>
          <p:nvPr/>
        </p:nvPicPr>
        <p:blipFill>
          <a:blip r:embed="rId9"/>
          <a:srcRect/>
          <a:stretch>
            <a:fillRect/>
          </a:stretch>
        </p:blipFill>
        <p:spPr>
          <a:xfrm>
            <a:off x="1569501" y="0"/>
            <a:ext cx="935240" cy="701430"/>
          </a:xfrm>
          <a:prstGeom prst="rect">
            <a:avLst/>
          </a:prstGeom>
        </p:spPr>
      </p:pic>
      <p:sp>
        <p:nvSpPr>
          <p:cNvPr id="18" name="TextBox 18"/>
          <p:cNvSpPr txBox="1"/>
          <p:nvPr/>
        </p:nvSpPr>
        <p:spPr>
          <a:xfrm>
            <a:off x="141853" y="71206"/>
            <a:ext cx="1270567" cy="111674"/>
          </a:xfrm>
          <a:prstGeom prst="rect">
            <a:avLst/>
          </a:prstGeom>
        </p:spPr>
        <p:txBody>
          <a:bodyPr lIns="0" tIns="0" rIns="0" bIns="0" rtlCol="0" anchor="t">
            <a:spAutoFit/>
          </a:bodyPr>
          <a:lstStyle/>
          <a:p>
            <a:pPr algn="ctr">
              <a:lnSpc>
                <a:spcPts val="888"/>
              </a:lnSpc>
              <a:spcBef>
                <a:spcPct val="0"/>
              </a:spcBef>
            </a:pPr>
            <a:r>
              <a:rPr lang="en-US" sz="740" spc="111">
                <a:solidFill>
                  <a:srgbClr val="000000"/>
                </a:solidFill>
                <a:latin typeface="Poppins Bold Italics"/>
              </a:rPr>
              <a:t>10 DE ABRIL DEL 2016</a:t>
            </a:r>
          </a:p>
        </p:txBody>
      </p:sp>
      <p:sp>
        <p:nvSpPr>
          <p:cNvPr id="19" name="TextBox 19"/>
          <p:cNvSpPr txBox="1"/>
          <p:nvPr/>
        </p:nvSpPr>
        <p:spPr>
          <a:xfrm>
            <a:off x="472404" y="1032716"/>
            <a:ext cx="758577" cy="104775"/>
          </a:xfrm>
          <a:prstGeom prst="rect">
            <a:avLst/>
          </a:prstGeom>
        </p:spPr>
        <p:txBody>
          <a:bodyPr lIns="0" tIns="0" rIns="0" bIns="0" rtlCol="0" anchor="t">
            <a:spAutoFit/>
          </a:bodyPr>
          <a:lstStyle/>
          <a:p>
            <a:pPr marL="0" lvl="0" indent="0" algn="ctr">
              <a:lnSpc>
                <a:spcPts val="888"/>
              </a:lnSpc>
              <a:spcBef>
                <a:spcPct val="0"/>
              </a:spcBef>
            </a:pPr>
            <a:r>
              <a:rPr lang="en-US" sz="740" u="none" spc="111">
                <a:solidFill>
                  <a:srgbClr val="000000"/>
                </a:solidFill>
                <a:latin typeface="Poppins Bold Italics"/>
              </a:rPr>
              <a:t>10 DE MAYO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32" presetClass="emph" presetSubtype="0" fill="hold" nodeType="withEffect">
                                  <p:stCondLst>
                                    <p:cond delay="0"/>
                                  </p:stCondLst>
                                  <p:childTnLst>
                                    <p:animRot by="120000">
                                      <p:cBhvr>
                                        <p:cTn id="31" dur="100" fill="hold">
                                          <p:stCondLst>
                                            <p:cond delay="0"/>
                                          </p:stCondLst>
                                        </p:cTn>
                                        <p:tgtEl>
                                          <p:spTgt spid="10"/>
                                        </p:tgtEl>
                                        <p:attrNameLst>
                                          <p:attrName>r</p:attrName>
                                        </p:attrNameLst>
                                      </p:cBhvr>
                                    </p:animRot>
                                    <p:animRot by="-240000">
                                      <p:cBhvr>
                                        <p:cTn id="32" dur="200" fill="hold">
                                          <p:stCondLst>
                                            <p:cond delay="200"/>
                                          </p:stCondLst>
                                        </p:cTn>
                                        <p:tgtEl>
                                          <p:spTgt spid="10"/>
                                        </p:tgtEl>
                                        <p:attrNameLst>
                                          <p:attrName>r</p:attrName>
                                        </p:attrNameLst>
                                      </p:cBhvr>
                                    </p:animRot>
                                    <p:animRot by="240000">
                                      <p:cBhvr>
                                        <p:cTn id="33" dur="200" fill="hold">
                                          <p:stCondLst>
                                            <p:cond delay="400"/>
                                          </p:stCondLst>
                                        </p:cTn>
                                        <p:tgtEl>
                                          <p:spTgt spid="10"/>
                                        </p:tgtEl>
                                        <p:attrNameLst>
                                          <p:attrName>r</p:attrName>
                                        </p:attrNameLst>
                                      </p:cBhvr>
                                    </p:animRot>
                                    <p:animRot by="-240000">
                                      <p:cBhvr>
                                        <p:cTn id="34" dur="200" fill="hold">
                                          <p:stCondLst>
                                            <p:cond delay="600"/>
                                          </p:stCondLst>
                                        </p:cTn>
                                        <p:tgtEl>
                                          <p:spTgt spid="10"/>
                                        </p:tgtEl>
                                        <p:attrNameLst>
                                          <p:attrName>r</p:attrName>
                                        </p:attrNameLst>
                                      </p:cBhvr>
                                    </p:animRot>
                                    <p:animRot by="120000">
                                      <p:cBhvr>
                                        <p:cTn id="35"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04288" y="-146311"/>
            <a:ext cx="726118" cy="726118"/>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99721" y="1227550"/>
            <a:ext cx="726118" cy="72611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8" name="Group 8"/>
          <p:cNvGrpSpPr/>
          <p:nvPr/>
        </p:nvGrpSpPr>
        <p:grpSpPr>
          <a:xfrm rot="-10800000">
            <a:off x="3015759" y="683292"/>
            <a:ext cx="109480" cy="930580"/>
            <a:chOff x="0" y="0"/>
            <a:chExt cx="145973" cy="1240773"/>
          </a:xfrm>
        </p:grpSpPr>
        <p:sp>
          <p:nvSpPr>
            <p:cNvPr id="9" name="AutoShape 9"/>
            <p:cNvSpPr/>
            <p:nvPr/>
          </p:nvSpPr>
          <p:spPr>
            <a:xfrm>
              <a:off x="0" y="145973"/>
              <a:ext cx="24329" cy="1094800"/>
            </a:xfrm>
            <a:prstGeom prst="rect">
              <a:avLst/>
            </a:prstGeom>
            <a:solidFill>
              <a:srgbClr val="050707"/>
            </a:solidFill>
          </p:spPr>
        </p:sp>
        <p:sp>
          <p:nvSpPr>
            <p:cNvPr id="10" name="AutoShape 10"/>
            <p:cNvSpPr/>
            <p:nvPr/>
          </p:nvSpPr>
          <p:spPr>
            <a:xfrm>
              <a:off x="121644" y="0"/>
              <a:ext cx="24329" cy="1094800"/>
            </a:xfrm>
            <a:prstGeom prst="rect">
              <a:avLst/>
            </a:prstGeom>
            <a:solidFill>
              <a:srgbClr val="050707"/>
            </a:solidFill>
          </p:spPr>
        </p:sp>
      </p:grpSp>
      <p:grpSp>
        <p:nvGrpSpPr>
          <p:cNvPr id="11" name="Group 11"/>
          <p:cNvGrpSpPr/>
          <p:nvPr/>
        </p:nvGrpSpPr>
        <p:grpSpPr>
          <a:xfrm rot="5465188">
            <a:off x="485064" y="-120051"/>
            <a:ext cx="109480" cy="930580"/>
            <a:chOff x="0" y="0"/>
            <a:chExt cx="145973" cy="1240773"/>
          </a:xfrm>
        </p:grpSpPr>
        <p:sp>
          <p:nvSpPr>
            <p:cNvPr id="12" name="AutoShape 12"/>
            <p:cNvSpPr/>
            <p:nvPr/>
          </p:nvSpPr>
          <p:spPr>
            <a:xfrm>
              <a:off x="0" y="145973"/>
              <a:ext cx="24329" cy="1094800"/>
            </a:xfrm>
            <a:prstGeom prst="rect">
              <a:avLst/>
            </a:prstGeom>
            <a:solidFill>
              <a:srgbClr val="050707"/>
            </a:solidFill>
          </p:spPr>
        </p:sp>
        <p:sp>
          <p:nvSpPr>
            <p:cNvPr id="13" name="AutoShape 13"/>
            <p:cNvSpPr/>
            <p:nvPr/>
          </p:nvSpPr>
          <p:spPr>
            <a:xfrm>
              <a:off x="121644" y="0"/>
              <a:ext cx="24329" cy="1094800"/>
            </a:xfrm>
            <a:prstGeom prst="rect">
              <a:avLst/>
            </a:prstGeom>
            <a:solidFill>
              <a:srgbClr val="050707"/>
            </a:solidFill>
          </p:spPr>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7754" y="583661"/>
            <a:ext cx="787834" cy="1245139"/>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30291" y="1002414"/>
            <a:ext cx="329071" cy="407633"/>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776944" y="854871"/>
            <a:ext cx="469649" cy="464526"/>
          </a:xfrm>
          <a:prstGeom prst="rect">
            <a:avLst/>
          </a:prstGeom>
        </p:spPr>
      </p:pic>
      <p:pic>
        <p:nvPicPr>
          <p:cNvPr id="17" name="Picture 1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2171482" y="984719"/>
            <a:ext cx="480349" cy="425327"/>
          </a:xfrm>
          <a:prstGeom prst="rect">
            <a:avLst/>
          </a:prstGeom>
        </p:spPr>
      </p:pic>
      <p:sp>
        <p:nvSpPr>
          <p:cNvPr id="18" name="TextBox 18"/>
          <p:cNvSpPr txBox="1"/>
          <p:nvPr/>
        </p:nvSpPr>
        <p:spPr>
          <a:xfrm>
            <a:off x="405114" y="133856"/>
            <a:ext cx="2834640" cy="361950"/>
          </a:xfrm>
          <a:prstGeom prst="rect">
            <a:avLst/>
          </a:prstGeom>
        </p:spPr>
        <p:txBody>
          <a:bodyPr lIns="0" tIns="0" rIns="0" bIns="0" rtlCol="0" anchor="t">
            <a:spAutoFit/>
          </a:bodyPr>
          <a:lstStyle/>
          <a:p>
            <a:pPr algn="ctr">
              <a:lnSpc>
                <a:spcPts val="1439"/>
              </a:lnSpc>
              <a:spcBef>
                <a:spcPct val="0"/>
              </a:spcBef>
            </a:pPr>
            <a:r>
              <a:rPr lang="en-US" sz="1200" spc="180">
                <a:solidFill>
                  <a:srgbClr val="000000"/>
                </a:solidFill>
                <a:latin typeface="Poppins Bold Italics"/>
              </a:rPr>
              <a:t>INFRAESTRUCTURA COMUNITARIA</a:t>
            </a:r>
          </a:p>
        </p:txBody>
      </p:sp>
      <p:sp>
        <p:nvSpPr>
          <p:cNvPr id="19" name="TextBox 19"/>
          <p:cNvSpPr txBox="1"/>
          <p:nvPr/>
        </p:nvSpPr>
        <p:spPr>
          <a:xfrm>
            <a:off x="340440" y="492792"/>
            <a:ext cx="2963987" cy="390525"/>
          </a:xfrm>
          <a:prstGeom prst="rect">
            <a:avLst/>
          </a:prstGeom>
        </p:spPr>
        <p:txBody>
          <a:bodyPr lIns="0" tIns="0" rIns="0" bIns="0" rtlCol="0" anchor="t">
            <a:spAutoFit/>
          </a:bodyPr>
          <a:lstStyle/>
          <a:p>
            <a:pPr algn="ctr">
              <a:lnSpc>
                <a:spcPts val="1080"/>
              </a:lnSpc>
              <a:spcBef>
                <a:spcPct val="0"/>
              </a:spcBef>
            </a:pPr>
            <a:r>
              <a:rPr lang="en-US" sz="900" spc="135">
                <a:solidFill>
                  <a:srgbClr val="FFFFFF"/>
                </a:solidFill>
                <a:latin typeface="Poppins Bold Italics"/>
              </a:rPr>
              <a:t>LA COMUNIDAD LAS MANUELAS CUENTAS CON LOS SERVICIOS </a:t>
            </a:r>
          </a:p>
          <a:p>
            <a:pPr algn="ctr">
              <a:lnSpc>
                <a:spcPts val="1080"/>
              </a:lnSpc>
              <a:spcBef>
                <a:spcPct val="0"/>
              </a:spcBef>
            </a:pPr>
            <a:r>
              <a:rPr lang="en-US" sz="900" spc="135">
                <a:solidFill>
                  <a:srgbClr val="FFFFFF"/>
                </a:solidFill>
                <a:latin typeface="Poppins Bold Italics"/>
              </a:rPr>
              <a:t>PÚBLICOS</a:t>
            </a:r>
          </a:p>
        </p:txBody>
      </p:sp>
      <p:pic>
        <p:nvPicPr>
          <p:cNvPr id="20" name="Picture 2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761242" y="894484"/>
            <a:ext cx="526261" cy="385299"/>
          </a:xfrm>
          <a:prstGeom prst="rect">
            <a:avLst/>
          </a:prstGeom>
        </p:spPr>
      </p:pic>
      <p:pic>
        <p:nvPicPr>
          <p:cNvPr id="21" name="Picture 2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600200" y="946616"/>
            <a:ext cx="322084" cy="463431"/>
          </a:xfrm>
          <a:prstGeom prst="rect">
            <a:avLst/>
          </a:prstGeom>
        </p:spPr>
      </p:pic>
      <p:pic>
        <p:nvPicPr>
          <p:cNvPr id="22" name="Picture 2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1370999" y="864560"/>
            <a:ext cx="314871" cy="363059"/>
          </a:xfrm>
          <a:prstGeom prst="rect">
            <a:avLst/>
          </a:prstGeom>
        </p:spPr>
      </p:pic>
      <p:sp>
        <p:nvSpPr>
          <p:cNvPr id="23" name="TextBox 23"/>
          <p:cNvSpPr txBox="1"/>
          <p:nvPr/>
        </p:nvSpPr>
        <p:spPr>
          <a:xfrm>
            <a:off x="835587" y="1480520"/>
            <a:ext cx="1700565" cy="266704"/>
          </a:xfrm>
          <a:prstGeom prst="rect">
            <a:avLst/>
          </a:prstGeom>
        </p:spPr>
        <p:txBody>
          <a:bodyPr lIns="0" tIns="0" rIns="0" bIns="0" rtlCol="0" anchor="t">
            <a:spAutoFit/>
          </a:bodyPr>
          <a:lstStyle/>
          <a:p>
            <a:pPr algn="ctr">
              <a:lnSpc>
                <a:spcPts val="720"/>
              </a:lnSpc>
              <a:spcBef>
                <a:spcPct val="0"/>
              </a:spcBef>
            </a:pPr>
            <a:r>
              <a:rPr lang="en-US" sz="600" spc="90">
                <a:solidFill>
                  <a:srgbClr val="FFFFFF"/>
                </a:solidFill>
                <a:latin typeface="Poppins Bold Italics"/>
              </a:rPr>
              <a:t>AUNQUE TIENE DEFICIENCIA CON LA LUMINARIA DE LAS CALLES DE LA URBANIZACIÓN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15"/>
                                        </p:tgtEl>
                                        <p:attrNameLst>
                                          <p:attrName>r</p:attrName>
                                        </p:attrNameLst>
                                      </p:cBhvr>
                                    </p:animRot>
                                    <p:animRot by="-240000">
                                      <p:cBhvr>
                                        <p:cTn id="13" dur="200" fill="hold">
                                          <p:stCondLst>
                                            <p:cond delay="200"/>
                                          </p:stCondLst>
                                        </p:cTn>
                                        <p:tgtEl>
                                          <p:spTgt spid="15"/>
                                        </p:tgtEl>
                                        <p:attrNameLst>
                                          <p:attrName>r</p:attrName>
                                        </p:attrNameLst>
                                      </p:cBhvr>
                                    </p:animRot>
                                    <p:animRot by="240000">
                                      <p:cBhvr>
                                        <p:cTn id="14" dur="200" fill="hold">
                                          <p:stCondLst>
                                            <p:cond delay="400"/>
                                          </p:stCondLst>
                                        </p:cTn>
                                        <p:tgtEl>
                                          <p:spTgt spid="15"/>
                                        </p:tgtEl>
                                        <p:attrNameLst>
                                          <p:attrName>r</p:attrName>
                                        </p:attrNameLst>
                                      </p:cBhvr>
                                    </p:animRot>
                                    <p:animRot by="-240000">
                                      <p:cBhvr>
                                        <p:cTn id="15" dur="200" fill="hold">
                                          <p:stCondLst>
                                            <p:cond delay="600"/>
                                          </p:stCondLst>
                                        </p:cTn>
                                        <p:tgtEl>
                                          <p:spTgt spid="15"/>
                                        </p:tgtEl>
                                        <p:attrNameLst>
                                          <p:attrName>r</p:attrName>
                                        </p:attrNameLst>
                                      </p:cBhvr>
                                    </p:animRot>
                                    <p:animRot by="120000">
                                      <p:cBhvr>
                                        <p:cTn id="16" dur="200" fill="hold">
                                          <p:stCondLst>
                                            <p:cond delay="800"/>
                                          </p:stCondLst>
                                        </p:cTn>
                                        <p:tgtEl>
                                          <p:spTgt spid="15"/>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22"/>
                                        </p:tgtEl>
                                        <p:attrNameLst>
                                          <p:attrName>r</p:attrName>
                                        </p:attrNameLst>
                                      </p:cBhvr>
                                    </p:animRot>
                                    <p:animRot by="-240000">
                                      <p:cBhvr>
                                        <p:cTn id="19" dur="200" fill="hold">
                                          <p:stCondLst>
                                            <p:cond delay="200"/>
                                          </p:stCondLst>
                                        </p:cTn>
                                        <p:tgtEl>
                                          <p:spTgt spid="22"/>
                                        </p:tgtEl>
                                        <p:attrNameLst>
                                          <p:attrName>r</p:attrName>
                                        </p:attrNameLst>
                                      </p:cBhvr>
                                    </p:animRot>
                                    <p:animRot by="240000">
                                      <p:cBhvr>
                                        <p:cTn id="20" dur="200" fill="hold">
                                          <p:stCondLst>
                                            <p:cond delay="400"/>
                                          </p:stCondLst>
                                        </p:cTn>
                                        <p:tgtEl>
                                          <p:spTgt spid="22"/>
                                        </p:tgtEl>
                                        <p:attrNameLst>
                                          <p:attrName>r</p:attrName>
                                        </p:attrNameLst>
                                      </p:cBhvr>
                                    </p:animRot>
                                    <p:animRot by="-240000">
                                      <p:cBhvr>
                                        <p:cTn id="21" dur="200" fill="hold">
                                          <p:stCondLst>
                                            <p:cond delay="600"/>
                                          </p:stCondLst>
                                        </p:cTn>
                                        <p:tgtEl>
                                          <p:spTgt spid="22"/>
                                        </p:tgtEl>
                                        <p:attrNameLst>
                                          <p:attrName>r</p:attrName>
                                        </p:attrNameLst>
                                      </p:cBhvr>
                                    </p:animRot>
                                    <p:animRot by="120000">
                                      <p:cBhvr>
                                        <p:cTn id="22" dur="200" fill="hold">
                                          <p:stCondLst>
                                            <p:cond delay="800"/>
                                          </p:stCondLst>
                                        </p:cTn>
                                        <p:tgtEl>
                                          <p:spTgt spid="22"/>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21"/>
                                        </p:tgtEl>
                                        <p:attrNameLst>
                                          <p:attrName>r</p:attrName>
                                        </p:attrNameLst>
                                      </p:cBhvr>
                                    </p:animRot>
                                    <p:animRot by="-240000">
                                      <p:cBhvr>
                                        <p:cTn id="25" dur="200" fill="hold">
                                          <p:stCondLst>
                                            <p:cond delay="200"/>
                                          </p:stCondLst>
                                        </p:cTn>
                                        <p:tgtEl>
                                          <p:spTgt spid="21"/>
                                        </p:tgtEl>
                                        <p:attrNameLst>
                                          <p:attrName>r</p:attrName>
                                        </p:attrNameLst>
                                      </p:cBhvr>
                                    </p:animRot>
                                    <p:animRot by="240000">
                                      <p:cBhvr>
                                        <p:cTn id="26" dur="200" fill="hold">
                                          <p:stCondLst>
                                            <p:cond delay="400"/>
                                          </p:stCondLst>
                                        </p:cTn>
                                        <p:tgtEl>
                                          <p:spTgt spid="21"/>
                                        </p:tgtEl>
                                        <p:attrNameLst>
                                          <p:attrName>r</p:attrName>
                                        </p:attrNameLst>
                                      </p:cBhvr>
                                    </p:animRot>
                                    <p:animRot by="-240000">
                                      <p:cBhvr>
                                        <p:cTn id="27" dur="200" fill="hold">
                                          <p:stCondLst>
                                            <p:cond delay="600"/>
                                          </p:stCondLst>
                                        </p:cTn>
                                        <p:tgtEl>
                                          <p:spTgt spid="21"/>
                                        </p:tgtEl>
                                        <p:attrNameLst>
                                          <p:attrName>r</p:attrName>
                                        </p:attrNameLst>
                                      </p:cBhvr>
                                    </p:animRot>
                                    <p:animRot by="120000">
                                      <p:cBhvr>
                                        <p:cTn id="28" dur="200" fill="hold">
                                          <p:stCondLst>
                                            <p:cond delay="800"/>
                                          </p:stCondLst>
                                        </p:cTn>
                                        <p:tgtEl>
                                          <p:spTgt spid="21"/>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20"/>
                                        </p:tgtEl>
                                        <p:attrNameLst>
                                          <p:attrName>r</p:attrName>
                                        </p:attrNameLst>
                                      </p:cBhvr>
                                    </p:animRot>
                                    <p:animRot by="-240000">
                                      <p:cBhvr>
                                        <p:cTn id="31" dur="200" fill="hold">
                                          <p:stCondLst>
                                            <p:cond delay="200"/>
                                          </p:stCondLst>
                                        </p:cTn>
                                        <p:tgtEl>
                                          <p:spTgt spid="20"/>
                                        </p:tgtEl>
                                        <p:attrNameLst>
                                          <p:attrName>r</p:attrName>
                                        </p:attrNameLst>
                                      </p:cBhvr>
                                    </p:animRot>
                                    <p:animRot by="240000">
                                      <p:cBhvr>
                                        <p:cTn id="32" dur="200" fill="hold">
                                          <p:stCondLst>
                                            <p:cond delay="400"/>
                                          </p:stCondLst>
                                        </p:cTn>
                                        <p:tgtEl>
                                          <p:spTgt spid="20"/>
                                        </p:tgtEl>
                                        <p:attrNameLst>
                                          <p:attrName>r</p:attrName>
                                        </p:attrNameLst>
                                      </p:cBhvr>
                                    </p:animRot>
                                    <p:animRot by="-240000">
                                      <p:cBhvr>
                                        <p:cTn id="33" dur="200" fill="hold">
                                          <p:stCondLst>
                                            <p:cond delay="600"/>
                                          </p:stCondLst>
                                        </p:cTn>
                                        <p:tgtEl>
                                          <p:spTgt spid="20"/>
                                        </p:tgtEl>
                                        <p:attrNameLst>
                                          <p:attrName>r</p:attrName>
                                        </p:attrNameLst>
                                      </p:cBhvr>
                                    </p:animRot>
                                    <p:animRot by="120000">
                                      <p:cBhvr>
                                        <p:cTn id="34" dur="200" fill="hold">
                                          <p:stCondLst>
                                            <p:cond delay="800"/>
                                          </p:stCondLst>
                                        </p:cTn>
                                        <p:tgtEl>
                                          <p:spTgt spid="20"/>
                                        </p:tgtEl>
                                        <p:attrNameLst>
                                          <p:attrName>r</p:attrName>
                                        </p:attrNameLst>
                                      </p:cBhvr>
                                    </p:animRot>
                                  </p:childTnLst>
                                </p:cTn>
                              </p:par>
                              <p:par>
                                <p:cTn id="35" presetID="32" presetClass="emph" presetSubtype="0" fill="hold" nodeType="withEffect">
                                  <p:stCondLst>
                                    <p:cond delay="0"/>
                                  </p:stCondLst>
                                  <p:childTnLst>
                                    <p:animRot by="120000">
                                      <p:cBhvr>
                                        <p:cTn id="36" dur="100" fill="hold">
                                          <p:stCondLst>
                                            <p:cond delay="0"/>
                                          </p:stCondLst>
                                        </p:cTn>
                                        <p:tgtEl>
                                          <p:spTgt spid="17"/>
                                        </p:tgtEl>
                                        <p:attrNameLst>
                                          <p:attrName>r</p:attrName>
                                        </p:attrNameLst>
                                      </p:cBhvr>
                                    </p:animRot>
                                    <p:animRot by="-240000">
                                      <p:cBhvr>
                                        <p:cTn id="37" dur="200" fill="hold">
                                          <p:stCondLst>
                                            <p:cond delay="200"/>
                                          </p:stCondLst>
                                        </p:cTn>
                                        <p:tgtEl>
                                          <p:spTgt spid="17"/>
                                        </p:tgtEl>
                                        <p:attrNameLst>
                                          <p:attrName>r</p:attrName>
                                        </p:attrNameLst>
                                      </p:cBhvr>
                                    </p:animRot>
                                    <p:animRot by="240000">
                                      <p:cBhvr>
                                        <p:cTn id="38" dur="200" fill="hold">
                                          <p:stCondLst>
                                            <p:cond delay="400"/>
                                          </p:stCondLst>
                                        </p:cTn>
                                        <p:tgtEl>
                                          <p:spTgt spid="17"/>
                                        </p:tgtEl>
                                        <p:attrNameLst>
                                          <p:attrName>r</p:attrName>
                                        </p:attrNameLst>
                                      </p:cBhvr>
                                    </p:animRot>
                                    <p:animRot by="-240000">
                                      <p:cBhvr>
                                        <p:cTn id="39" dur="200" fill="hold">
                                          <p:stCondLst>
                                            <p:cond delay="600"/>
                                          </p:stCondLst>
                                        </p:cTn>
                                        <p:tgtEl>
                                          <p:spTgt spid="17"/>
                                        </p:tgtEl>
                                        <p:attrNameLst>
                                          <p:attrName>r</p:attrName>
                                        </p:attrNameLst>
                                      </p:cBhvr>
                                    </p:animRot>
                                    <p:animRot by="120000">
                                      <p:cBhvr>
                                        <p:cTn id="40" dur="200" fill="hold">
                                          <p:stCondLst>
                                            <p:cond delay="800"/>
                                          </p:stCondLst>
                                        </p:cTn>
                                        <p:tgtEl>
                                          <p:spTgt spid="17"/>
                                        </p:tgtEl>
                                        <p:attrNameLst>
                                          <p:attrName>r</p:attrName>
                                        </p:attrNameLst>
                                      </p:cBhvr>
                                    </p:animRot>
                                  </p:childTnLst>
                                </p:cTn>
                              </p:par>
                              <p:par>
                                <p:cTn id="41" presetID="2" presetClass="entr" presetSubtype="4"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0-#ppt_w/2"/>
                                          </p:val>
                                        </p:tav>
                                        <p:tav tm="100000">
                                          <p:val>
                                            <p:strVal val="#ppt_x"/>
                                          </p:val>
                                        </p:tav>
                                      </p:tavLst>
                                    </p:anim>
                                    <p:anim calcmode="lin" valueType="num">
                                      <p:cBhvr additive="base">
                                        <p:cTn id="4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63082" y="1218814"/>
            <a:ext cx="726118" cy="726118"/>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05919" y="-99253"/>
            <a:ext cx="726118" cy="72611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8" name="Group 8"/>
          <p:cNvGrpSpPr/>
          <p:nvPr/>
        </p:nvGrpSpPr>
        <p:grpSpPr>
          <a:xfrm rot="5400000">
            <a:off x="2530658" y="-256224"/>
            <a:ext cx="109480" cy="930580"/>
            <a:chOff x="0" y="0"/>
            <a:chExt cx="145973" cy="1240773"/>
          </a:xfrm>
        </p:grpSpPr>
        <p:sp>
          <p:nvSpPr>
            <p:cNvPr id="9" name="AutoShape 9"/>
            <p:cNvSpPr/>
            <p:nvPr/>
          </p:nvSpPr>
          <p:spPr>
            <a:xfrm>
              <a:off x="0" y="145973"/>
              <a:ext cx="24329" cy="1094800"/>
            </a:xfrm>
            <a:prstGeom prst="rect">
              <a:avLst/>
            </a:prstGeom>
            <a:solidFill>
              <a:srgbClr val="050707"/>
            </a:solidFill>
          </p:spPr>
        </p:sp>
        <p:sp>
          <p:nvSpPr>
            <p:cNvPr id="10" name="AutoShape 10"/>
            <p:cNvSpPr/>
            <p:nvPr/>
          </p:nvSpPr>
          <p:spPr>
            <a:xfrm>
              <a:off x="121644" y="0"/>
              <a:ext cx="24329" cy="1094800"/>
            </a:xfrm>
            <a:prstGeom prst="rect">
              <a:avLst/>
            </a:prstGeom>
            <a:solidFill>
              <a:srgbClr val="050707"/>
            </a:solidFill>
          </p:spPr>
        </p:sp>
      </p:grpSp>
      <p:grpSp>
        <p:nvGrpSpPr>
          <p:cNvPr id="11" name="Group 11"/>
          <p:cNvGrpSpPr/>
          <p:nvPr/>
        </p:nvGrpSpPr>
        <p:grpSpPr>
          <a:xfrm rot="-5400000">
            <a:off x="593430" y="1171323"/>
            <a:ext cx="109480" cy="930580"/>
            <a:chOff x="0" y="0"/>
            <a:chExt cx="145973" cy="1240773"/>
          </a:xfrm>
        </p:grpSpPr>
        <p:sp>
          <p:nvSpPr>
            <p:cNvPr id="12" name="AutoShape 12"/>
            <p:cNvSpPr/>
            <p:nvPr/>
          </p:nvSpPr>
          <p:spPr>
            <a:xfrm>
              <a:off x="0" y="145973"/>
              <a:ext cx="24329" cy="1094800"/>
            </a:xfrm>
            <a:prstGeom prst="rect">
              <a:avLst/>
            </a:prstGeom>
            <a:solidFill>
              <a:srgbClr val="050707"/>
            </a:solidFill>
          </p:spPr>
        </p:sp>
        <p:sp>
          <p:nvSpPr>
            <p:cNvPr id="13" name="AutoShape 13"/>
            <p:cNvSpPr/>
            <p:nvPr/>
          </p:nvSpPr>
          <p:spPr>
            <a:xfrm>
              <a:off x="121644" y="0"/>
              <a:ext cx="24329" cy="1094800"/>
            </a:xfrm>
            <a:prstGeom prst="rect">
              <a:avLst/>
            </a:prstGeom>
            <a:solidFill>
              <a:srgbClr val="050707"/>
            </a:solidFill>
          </p:spPr>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79864" y="341822"/>
            <a:ext cx="440225" cy="1021620"/>
          </a:xfrm>
          <a:prstGeom prst="rect">
            <a:avLst/>
          </a:prstGeom>
        </p:spPr>
      </p:pic>
      <p:pic>
        <p:nvPicPr>
          <p:cNvPr id="15" name="Picture 15"/>
          <p:cNvPicPr>
            <a:picLocks noChangeAspect="1"/>
          </p:cNvPicPr>
          <p:nvPr/>
        </p:nvPicPr>
        <p:blipFill>
          <a:blip r:embed="rId4"/>
          <a:srcRect/>
          <a:stretch>
            <a:fillRect/>
          </a:stretch>
        </p:blipFill>
        <p:spPr>
          <a:xfrm>
            <a:off x="1330844" y="1139857"/>
            <a:ext cx="1636773" cy="884033"/>
          </a:xfrm>
          <a:prstGeom prst="rect">
            <a:avLst/>
          </a:prstGeom>
        </p:spPr>
      </p:pic>
      <p:sp>
        <p:nvSpPr>
          <p:cNvPr id="16" name="TextBox 16"/>
          <p:cNvSpPr txBox="1"/>
          <p:nvPr/>
        </p:nvSpPr>
        <p:spPr>
          <a:xfrm>
            <a:off x="55629" y="80161"/>
            <a:ext cx="2070958" cy="158942"/>
          </a:xfrm>
          <a:prstGeom prst="rect">
            <a:avLst/>
          </a:prstGeom>
        </p:spPr>
        <p:txBody>
          <a:bodyPr lIns="0" tIns="0" rIns="0" bIns="0" rtlCol="0" anchor="t">
            <a:spAutoFit/>
          </a:bodyPr>
          <a:lstStyle/>
          <a:p>
            <a:pPr algn="ctr">
              <a:lnSpc>
                <a:spcPts val="1264"/>
              </a:lnSpc>
              <a:spcBef>
                <a:spcPct val="0"/>
              </a:spcBef>
            </a:pPr>
            <a:r>
              <a:rPr lang="en-US" sz="1053" spc="158" dirty="0">
                <a:solidFill>
                  <a:srgbClr val="000000"/>
                </a:solidFill>
                <a:latin typeface="Poppins Bold Italics"/>
              </a:rPr>
              <a:t>DIMENSIÓN ECONÓMICA</a:t>
            </a:r>
          </a:p>
        </p:txBody>
      </p:sp>
      <p:sp>
        <p:nvSpPr>
          <p:cNvPr id="17" name="TextBox 17"/>
          <p:cNvSpPr txBox="1"/>
          <p:nvPr/>
        </p:nvSpPr>
        <p:spPr>
          <a:xfrm>
            <a:off x="593430" y="367066"/>
            <a:ext cx="1817070" cy="119520"/>
          </a:xfrm>
          <a:prstGeom prst="rect">
            <a:avLst/>
          </a:prstGeom>
        </p:spPr>
        <p:txBody>
          <a:bodyPr wrap="square" lIns="0" tIns="0" rIns="0" bIns="0" rtlCol="0" anchor="t">
            <a:spAutoFit/>
          </a:bodyPr>
          <a:lstStyle/>
          <a:p>
            <a:pPr marL="0" lvl="0" indent="0">
              <a:lnSpc>
                <a:spcPts val="960"/>
              </a:lnSpc>
              <a:spcBef>
                <a:spcPct val="0"/>
              </a:spcBef>
            </a:pPr>
            <a:r>
              <a:rPr lang="en-US" sz="800" u="none" spc="120" dirty="0" smtClean="0">
                <a:solidFill>
                  <a:srgbClr val="004AAD"/>
                </a:solidFill>
                <a:latin typeface="Poppins Bold Italics"/>
              </a:rPr>
              <a:t>PROFESORES JUBILADOS</a:t>
            </a:r>
            <a:endParaRPr lang="en-US" sz="800" u="none" spc="120" dirty="0">
              <a:solidFill>
                <a:srgbClr val="004AAD"/>
              </a:solidFill>
              <a:latin typeface="Poppins Bold Italics"/>
            </a:endParaRPr>
          </a:p>
        </p:txBody>
      </p:sp>
      <p:sp>
        <p:nvSpPr>
          <p:cNvPr id="18" name="TextBox 18"/>
          <p:cNvSpPr txBox="1"/>
          <p:nvPr/>
        </p:nvSpPr>
        <p:spPr>
          <a:xfrm>
            <a:off x="520090" y="591095"/>
            <a:ext cx="2398660" cy="355604"/>
          </a:xfrm>
          <a:prstGeom prst="rect">
            <a:avLst/>
          </a:prstGeom>
        </p:spPr>
        <p:txBody>
          <a:bodyPr lIns="0" tIns="0" rIns="0" bIns="0" rtlCol="0" anchor="t">
            <a:spAutoFit/>
          </a:bodyPr>
          <a:lstStyle/>
          <a:p>
            <a:pPr marL="0" lvl="0" indent="0">
              <a:lnSpc>
                <a:spcPts val="960"/>
              </a:lnSpc>
              <a:spcBef>
                <a:spcPct val="0"/>
              </a:spcBef>
            </a:pPr>
            <a:r>
              <a:rPr lang="en-US" sz="800" u="none" spc="120">
                <a:solidFill>
                  <a:srgbClr val="004AAD"/>
                </a:solidFill>
                <a:latin typeface="Poppins Bold Italics"/>
              </a:rPr>
              <a:t>BRISAS DE LA SABANA ES UNA COOPERATIVA QUE HACE VIDA EN LA COMUNIDAD</a:t>
            </a:r>
          </a:p>
        </p:txBody>
      </p:sp>
      <p:sp>
        <p:nvSpPr>
          <p:cNvPr id="19" name="TextBox 19"/>
          <p:cNvSpPr txBox="1"/>
          <p:nvPr/>
        </p:nvSpPr>
        <p:spPr>
          <a:xfrm>
            <a:off x="410322" y="1013375"/>
            <a:ext cx="2821716" cy="457200"/>
          </a:xfrm>
          <a:prstGeom prst="rect">
            <a:avLst/>
          </a:prstGeom>
        </p:spPr>
        <p:txBody>
          <a:bodyPr lIns="0" tIns="0" rIns="0" bIns="0" rtlCol="0" anchor="t">
            <a:spAutoFit/>
          </a:bodyPr>
          <a:lstStyle/>
          <a:p>
            <a:pPr marL="0" lvl="0" indent="0" algn="l">
              <a:lnSpc>
                <a:spcPts val="960"/>
              </a:lnSpc>
              <a:spcBef>
                <a:spcPct val="0"/>
              </a:spcBef>
            </a:pPr>
            <a:r>
              <a:rPr lang="en-US" sz="800" u="none" spc="120">
                <a:solidFill>
                  <a:srgbClr val="004AAD"/>
                </a:solidFill>
                <a:latin typeface="Poppins Bold Italics"/>
              </a:rPr>
              <a:t>EL SISTEMA NACIONAL DE ORQUESTA Y COROS INFANTIL Y JUVENIL DE VENEZUELA NÚCLEO SAN JOSÉ ES LA ÚNICA FUENTE DE TRABAJO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6817" y="1347264"/>
            <a:ext cx="597312" cy="59731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5776" y="-111478"/>
            <a:ext cx="597312" cy="597312"/>
          </a:xfrm>
          <a:prstGeom prst="rect">
            <a:avLst/>
          </a:prstGeom>
        </p:spPr>
      </p:pic>
      <p:grpSp>
        <p:nvGrpSpPr>
          <p:cNvPr id="4" name="Group 4"/>
          <p:cNvGrpSpPr/>
          <p:nvPr/>
        </p:nvGrpSpPr>
        <p:grpSpPr>
          <a:xfrm>
            <a:off x="470834" y="-69834"/>
            <a:ext cx="2729566" cy="1898634"/>
            <a:chOff x="0" y="0"/>
            <a:chExt cx="4043801" cy="2812791"/>
          </a:xfrm>
        </p:grpSpPr>
        <p:sp>
          <p:nvSpPr>
            <p:cNvPr id="5" name="Freeform 5"/>
            <p:cNvSpPr/>
            <p:nvPr/>
          </p:nvSpPr>
          <p:spPr>
            <a:xfrm>
              <a:off x="0" y="0"/>
              <a:ext cx="4043801" cy="2812791"/>
            </a:xfrm>
            <a:custGeom>
              <a:avLst/>
              <a:gdLst/>
              <a:ahLst/>
              <a:cxnLst/>
              <a:rect l="l" t="t" r="r" b="b"/>
              <a:pathLst>
                <a:path w="4043801" h="2812791">
                  <a:moveTo>
                    <a:pt x="0" y="0"/>
                  </a:moveTo>
                  <a:lnTo>
                    <a:pt x="4043801" y="0"/>
                  </a:lnTo>
                  <a:lnTo>
                    <a:pt x="4043801" y="2812791"/>
                  </a:lnTo>
                  <a:lnTo>
                    <a:pt x="0" y="2812791"/>
                  </a:lnTo>
                  <a:close/>
                </a:path>
              </a:pathLst>
            </a:custGeom>
            <a:solidFill>
              <a:srgbClr val="004AAD"/>
            </a:solidFill>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4282030">
            <a:off x="1344838" y="442319"/>
            <a:ext cx="911113" cy="899517"/>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10161" y="512882"/>
            <a:ext cx="658370" cy="270530"/>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45580" y="169490"/>
            <a:ext cx="402687" cy="391340"/>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629467" y="150352"/>
            <a:ext cx="295644" cy="410478"/>
          </a:xfrm>
          <a:prstGeom prst="rect">
            <a:avLst/>
          </a:prstGeom>
        </p:spPr>
      </p:pic>
      <p:pic>
        <p:nvPicPr>
          <p:cNvPr id="11" name="Picture 11"/>
          <p:cNvPicPr>
            <a:picLocks noChangeAspect="1"/>
          </p:cNvPicPr>
          <p:nvPr/>
        </p:nvPicPr>
        <p:blipFill>
          <a:blip r:embed="rId12"/>
          <a:srcRect/>
          <a:stretch>
            <a:fillRect/>
          </a:stretch>
        </p:blipFill>
        <p:spPr>
          <a:xfrm>
            <a:off x="481536" y="984431"/>
            <a:ext cx="636638" cy="636638"/>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681227" y="828440"/>
            <a:ext cx="621520" cy="496086"/>
          </a:xfrm>
          <a:prstGeom prst="rect">
            <a:avLst/>
          </a:prstGeom>
        </p:spPr>
      </p:pic>
      <p:pic>
        <p:nvPicPr>
          <p:cNvPr id="13" name="Picture 1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1773020" y="1200917"/>
            <a:ext cx="754688" cy="620217"/>
          </a:xfrm>
          <a:prstGeom prst="rect">
            <a:avLst/>
          </a:prstGeom>
        </p:spPr>
      </p:pic>
      <p:pic>
        <p:nvPicPr>
          <p:cNvPr id="14" name="Picture 1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a:stretch>
            <a:fillRect/>
          </a:stretch>
        </p:blipFill>
        <p:spPr>
          <a:xfrm>
            <a:off x="2353780" y="383615"/>
            <a:ext cx="358318" cy="586532"/>
          </a:xfrm>
          <a:prstGeom prst="rect">
            <a:avLst/>
          </a:prstGeom>
        </p:spPr>
      </p:pic>
      <p:pic>
        <p:nvPicPr>
          <p:cNvPr id="15" name="Picture 1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a:stretch>
            <a:fillRect/>
          </a:stretch>
        </p:blipFill>
        <p:spPr>
          <a:xfrm>
            <a:off x="1711456" y="0"/>
            <a:ext cx="306517" cy="485834"/>
          </a:xfrm>
          <a:prstGeom prst="rect">
            <a:avLst/>
          </a:prstGeom>
        </p:spPr>
      </p:pic>
      <p:pic>
        <p:nvPicPr>
          <p:cNvPr id="16" name="Picture 16"/>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 xmlns:asvg="http://schemas.microsoft.com/office/drawing/2016/SVG/main" r:embed="rId22"/>
              </a:ext>
            </a:extLst>
          </a:blip>
          <a:srcRect/>
          <a:stretch>
            <a:fillRect/>
          </a:stretch>
        </p:blipFill>
        <p:spPr>
          <a:xfrm>
            <a:off x="2472528" y="1251386"/>
            <a:ext cx="643451" cy="569747"/>
          </a:xfrm>
          <a:prstGeom prst="rect">
            <a:avLst/>
          </a:prstGeom>
        </p:spPr>
      </p:pic>
      <p:pic>
        <p:nvPicPr>
          <p:cNvPr id="17" name="Picture 17"/>
          <p:cNvPicPr>
            <a:picLocks noChangeAspect="1"/>
          </p:cNvPicPr>
          <p:nvPr/>
        </p:nvPicPr>
        <p:blipFill>
          <a:blip r:embed="rId23">
            <a:extLst>
              <a:ext uri="{28A0092B-C50C-407E-A947-70E740481C1C}">
                <a14:useLocalDpi xmlns:a14="http://schemas.microsoft.com/office/drawing/2010/main" val="0"/>
              </a:ext>
              <a:ext uri="{96DAC541-7B7A-43D3-8B79-37D633B846F1}">
                <asvg:svgBlip xmlns="" xmlns:asvg="http://schemas.microsoft.com/office/drawing/2016/SVG/main" r:embed="rId24"/>
              </a:ext>
            </a:extLst>
          </a:blip>
          <a:srcRect/>
          <a:stretch>
            <a:fillRect/>
          </a:stretch>
        </p:blipFill>
        <p:spPr>
          <a:xfrm>
            <a:off x="2594437" y="560830"/>
            <a:ext cx="448612" cy="535221"/>
          </a:xfrm>
          <a:prstGeom prst="rect">
            <a:avLst/>
          </a:prstGeom>
        </p:spPr>
      </p:pic>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rcRect/>
          <a:stretch>
            <a:fillRect/>
          </a:stretch>
        </p:blipFill>
        <p:spPr>
          <a:xfrm>
            <a:off x="2570082" y="35831"/>
            <a:ext cx="581838" cy="561739"/>
          </a:xfrm>
          <a:prstGeom prst="rect">
            <a:avLst/>
          </a:prstGeom>
        </p:spPr>
      </p:pic>
      <p:sp>
        <p:nvSpPr>
          <p:cNvPr id="19" name="TextBox 19"/>
          <p:cNvSpPr txBox="1"/>
          <p:nvPr/>
        </p:nvSpPr>
        <p:spPr>
          <a:xfrm>
            <a:off x="1369423" y="628463"/>
            <a:ext cx="890468" cy="548850"/>
          </a:xfrm>
          <a:prstGeom prst="rect">
            <a:avLst/>
          </a:prstGeom>
        </p:spPr>
        <p:txBody>
          <a:bodyPr lIns="0" tIns="0" rIns="0" bIns="0" rtlCol="0" anchor="t">
            <a:spAutoFit/>
          </a:bodyPr>
          <a:lstStyle/>
          <a:p>
            <a:pPr algn="ctr">
              <a:lnSpc>
                <a:spcPts val="623"/>
              </a:lnSpc>
              <a:spcBef>
                <a:spcPct val="0"/>
              </a:spcBef>
            </a:pPr>
            <a:r>
              <a:rPr lang="en-US" sz="519" spc="77">
                <a:solidFill>
                  <a:srgbClr val="FFFFFF"/>
                </a:solidFill>
                <a:latin typeface="Poppins Bold Italics"/>
              </a:rPr>
              <a:t>AL IR AL ORIGEN DE LA COMUNIDAD DESCUBRIMOS QUE ERA UN ZONA EN QUE LOS INVERSIONISTAS INVERTÍAN </a:t>
            </a:r>
          </a:p>
        </p:txBody>
      </p:sp>
      <p:pic>
        <p:nvPicPr>
          <p:cNvPr id="20" name="Picture 20"/>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rcRect/>
          <a:stretch>
            <a:fillRect/>
          </a:stretch>
        </p:blipFill>
        <p:spPr>
          <a:xfrm rot="-10062791">
            <a:off x="1230720" y="451274"/>
            <a:ext cx="407332" cy="123218"/>
          </a:xfrm>
          <a:prstGeom prst="rect">
            <a:avLst/>
          </a:prstGeom>
        </p:spPr>
      </p:pic>
      <p:pic>
        <p:nvPicPr>
          <p:cNvPr id="21" name="Picture 21"/>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rcRect/>
          <a:stretch>
            <a:fillRect/>
          </a:stretch>
        </p:blipFill>
        <p:spPr>
          <a:xfrm rot="8904981">
            <a:off x="1104404" y="814209"/>
            <a:ext cx="287725" cy="87037"/>
          </a:xfrm>
          <a:prstGeom prst="rect">
            <a:avLst/>
          </a:prstGeom>
        </p:spPr>
      </p:pic>
      <p:pic>
        <p:nvPicPr>
          <p:cNvPr id="22" name="Picture 22"/>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rcRect/>
          <a:stretch>
            <a:fillRect/>
          </a:stretch>
        </p:blipFill>
        <p:spPr>
          <a:xfrm rot="4250337">
            <a:off x="2088330" y="1013748"/>
            <a:ext cx="417075" cy="126165"/>
          </a:xfrm>
          <a:prstGeom prst="rect">
            <a:avLst/>
          </a:prstGeom>
        </p:spPr>
      </p:pic>
      <p:pic>
        <p:nvPicPr>
          <p:cNvPr id="23" name="Picture 23"/>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rcRect/>
          <a:stretch>
            <a:fillRect/>
          </a:stretch>
        </p:blipFill>
        <p:spPr>
          <a:xfrm rot="-1740175">
            <a:off x="2230871" y="493665"/>
            <a:ext cx="293715" cy="88849"/>
          </a:xfrm>
          <a:prstGeom prst="rect">
            <a:avLst/>
          </a:prstGeom>
        </p:spPr>
      </p:pic>
      <p:pic>
        <p:nvPicPr>
          <p:cNvPr id="24" name="Picture 24"/>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 xmlns:asvg="http://schemas.microsoft.com/office/drawing/2016/SVG/main" r:embed="rId33"/>
              </a:ext>
            </a:extLst>
          </a:blip>
          <a:srcRect/>
          <a:stretch>
            <a:fillRect/>
          </a:stretch>
        </p:blipFill>
        <p:spPr>
          <a:xfrm>
            <a:off x="939346" y="1245300"/>
            <a:ext cx="444311" cy="444311"/>
          </a:xfrm>
          <a:prstGeom prst="rect">
            <a:avLst/>
          </a:prstGeom>
        </p:spPr>
      </p:pic>
      <p:pic>
        <p:nvPicPr>
          <p:cNvPr id="25" name="Picture 25"/>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 xmlns:asvg="http://schemas.microsoft.com/office/drawing/2016/SVG/main" r:embed="rId35"/>
              </a:ext>
            </a:extLst>
          </a:blip>
          <a:srcRect/>
          <a:stretch>
            <a:fillRect/>
          </a:stretch>
        </p:blipFill>
        <p:spPr>
          <a:xfrm>
            <a:off x="1248267" y="1245300"/>
            <a:ext cx="428649" cy="428649"/>
          </a:xfrm>
          <a:prstGeom prst="rect">
            <a:avLst/>
          </a:prstGeom>
        </p:spPr>
      </p:pic>
      <p:pic>
        <p:nvPicPr>
          <p:cNvPr id="26" name="Picture 26"/>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 xmlns:asvg="http://schemas.microsoft.com/office/drawing/2016/SVG/main" r:embed="rId37"/>
              </a:ext>
            </a:extLst>
          </a:blip>
          <a:srcRect/>
          <a:stretch>
            <a:fillRect/>
          </a:stretch>
        </p:blipFill>
        <p:spPr>
          <a:xfrm>
            <a:off x="1941773" y="65537"/>
            <a:ext cx="307789" cy="502327"/>
          </a:xfrm>
          <a:prstGeom prst="rect">
            <a:avLst/>
          </a:prstGeom>
        </p:spPr>
      </p:pic>
      <p:sp>
        <p:nvSpPr>
          <p:cNvPr id="27" name="TextBox 27"/>
          <p:cNvSpPr txBox="1"/>
          <p:nvPr/>
        </p:nvSpPr>
        <p:spPr>
          <a:xfrm rot="-5400000">
            <a:off x="-321750" y="830372"/>
            <a:ext cx="1201633" cy="308120"/>
          </a:xfrm>
          <a:prstGeom prst="rect">
            <a:avLst/>
          </a:prstGeom>
        </p:spPr>
        <p:txBody>
          <a:bodyPr lIns="0" tIns="0" rIns="0" bIns="0" rtlCol="0" anchor="t">
            <a:spAutoFit/>
          </a:bodyPr>
          <a:lstStyle/>
          <a:p>
            <a:pPr algn="ctr">
              <a:lnSpc>
                <a:spcPts val="1225"/>
              </a:lnSpc>
              <a:spcBef>
                <a:spcPct val="0"/>
              </a:spcBef>
            </a:pPr>
            <a:r>
              <a:rPr lang="en-US" sz="1021" spc="153">
                <a:solidFill>
                  <a:srgbClr val="FFFFFF"/>
                </a:solidFill>
                <a:latin typeface="Poppins Bold Italics"/>
              </a:rPr>
              <a:t>DIMENSIÓN SOCIAL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21"/>
                                        </p:tgtEl>
                                        <p:attrNameLst>
                                          <p:attrName>r</p:attrName>
                                        </p:attrNameLst>
                                      </p:cBhvr>
                                    </p:animRot>
                                    <p:animRot by="-240000">
                                      <p:cBhvr>
                                        <p:cTn id="13" dur="200" fill="hold">
                                          <p:stCondLst>
                                            <p:cond delay="200"/>
                                          </p:stCondLst>
                                        </p:cTn>
                                        <p:tgtEl>
                                          <p:spTgt spid="21"/>
                                        </p:tgtEl>
                                        <p:attrNameLst>
                                          <p:attrName>r</p:attrName>
                                        </p:attrNameLst>
                                      </p:cBhvr>
                                    </p:animRot>
                                    <p:animRot by="240000">
                                      <p:cBhvr>
                                        <p:cTn id="14" dur="200" fill="hold">
                                          <p:stCondLst>
                                            <p:cond delay="400"/>
                                          </p:stCondLst>
                                        </p:cTn>
                                        <p:tgtEl>
                                          <p:spTgt spid="21"/>
                                        </p:tgtEl>
                                        <p:attrNameLst>
                                          <p:attrName>r</p:attrName>
                                        </p:attrNameLst>
                                      </p:cBhvr>
                                    </p:animRot>
                                    <p:animRot by="-240000">
                                      <p:cBhvr>
                                        <p:cTn id="15" dur="200" fill="hold">
                                          <p:stCondLst>
                                            <p:cond delay="600"/>
                                          </p:stCondLst>
                                        </p:cTn>
                                        <p:tgtEl>
                                          <p:spTgt spid="21"/>
                                        </p:tgtEl>
                                        <p:attrNameLst>
                                          <p:attrName>r</p:attrName>
                                        </p:attrNameLst>
                                      </p:cBhvr>
                                    </p:animRot>
                                    <p:animRot by="120000">
                                      <p:cBhvr>
                                        <p:cTn id="16" dur="200" fill="hold">
                                          <p:stCondLst>
                                            <p:cond delay="800"/>
                                          </p:stCondLst>
                                        </p:cTn>
                                        <p:tgtEl>
                                          <p:spTgt spid="21"/>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22"/>
                                        </p:tgtEl>
                                        <p:attrNameLst>
                                          <p:attrName>r</p:attrName>
                                        </p:attrNameLst>
                                      </p:cBhvr>
                                    </p:animRot>
                                    <p:animRot by="-240000">
                                      <p:cBhvr>
                                        <p:cTn id="19" dur="200" fill="hold">
                                          <p:stCondLst>
                                            <p:cond delay="200"/>
                                          </p:stCondLst>
                                        </p:cTn>
                                        <p:tgtEl>
                                          <p:spTgt spid="22"/>
                                        </p:tgtEl>
                                        <p:attrNameLst>
                                          <p:attrName>r</p:attrName>
                                        </p:attrNameLst>
                                      </p:cBhvr>
                                    </p:animRot>
                                    <p:animRot by="240000">
                                      <p:cBhvr>
                                        <p:cTn id="20" dur="200" fill="hold">
                                          <p:stCondLst>
                                            <p:cond delay="400"/>
                                          </p:stCondLst>
                                        </p:cTn>
                                        <p:tgtEl>
                                          <p:spTgt spid="22"/>
                                        </p:tgtEl>
                                        <p:attrNameLst>
                                          <p:attrName>r</p:attrName>
                                        </p:attrNameLst>
                                      </p:cBhvr>
                                    </p:animRot>
                                    <p:animRot by="-240000">
                                      <p:cBhvr>
                                        <p:cTn id="21" dur="200" fill="hold">
                                          <p:stCondLst>
                                            <p:cond delay="600"/>
                                          </p:stCondLst>
                                        </p:cTn>
                                        <p:tgtEl>
                                          <p:spTgt spid="22"/>
                                        </p:tgtEl>
                                        <p:attrNameLst>
                                          <p:attrName>r</p:attrName>
                                        </p:attrNameLst>
                                      </p:cBhvr>
                                    </p:animRot>
                                    <p:animRot by="120000">
                                      <p:cBhvr>
                                        <p:cTn id="22" dur="200" fill="hold">
                                          <p:stCondLst>
                                            <p:cond delay="800"/>
                                          </p:stCondLst>
                                        </p:cTn>
                                        <p:tgtEl>
                                          <p:spTgt spid="22"/>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23"/>
                                        </p:tgtEl>
                                        <p:attrNameLst>
                                          <p:attrName>r</p:attrName>
                                        </p:attrNameLst>
                                      </p:cBhvr>
                                    </p:animRot>
                                    <p:animRot by="-240000">
                                      <p:cBhvr>
                                        <p:cTn id="25" dur="200" fill="hold">
                                          <p:stCondLst>
                                            <p:cond delay="200"/>
                                          </p:stCondLst>
                                        </p:cTn>
                                        <p:tgtEl>
                                          <p:spTgt spid="23"/>
                                        </p:tgtEl>
                                        <p:attrNameLst>
                                          <p:attrName>r</p:attrName>
                                        </p:attrNameLst>
                                      </p:cBhvr>
                                    </p:animRot>
                                    <p:animRot by="240000">
                                      <p:cBhvr>
                                        <p:cTn id="26" dur="200" fill="hold">
                                          <p:stCondLst>
                                            <p:cond delay="400"/>
                                          </p:stCondLst>
                                        </p:cTn>
                                        <p:tgtEl>
                                          <p:spTgt spid="23"/>
                                        </p:tgtEl>
                                        <p:attrNameLst>
                                          <p:attrName>r</p:attrName>
                                        </p:attrNameLst>
                                      </p:cBhvr>
                                    </p:animRot>
                                    <p:animRot by="-240000">
                                      <p:cBhvr>
                                        <p:cTn id="27" dur="200" fill="hold">
                                          <p:stCondLst>
                                            <p:cond delay="600"/>
                                          </p:stCondLst>
                                        </p:cTn>
                                        <p:tgtEl>
                                          <p:spTgt spid="23"/>
                                        </p:tgtEl>
                                        <p:attrNameLst>
                                          <p:attrName>r</p:attrName>
                                        </p:attrNameLst>
                                      </p:cBhvr>
                                    </p:animRot>
                                    <p:animRot by="120000">
                                      <p:cBhvr>
                                        <p:cTn id="28" dur="200" fill="hold">
                                          <p:stCondLst>
                                            <p:cond delay="800"/>
                                          </p:stCondLst>
                                        </p:cTn>
                                        <p:tgtEl>
                                          <p:spTgt spid="23"/>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7"/>
                                        </p:tgtEl>
                                        <p:attrNameLst>
                                          <p:attrName>r</p:attrName>
                                        </p:attrNameLst>
                                      </p:cBhvr>
                                    </p:animRot>
                                  </p:childTnLst>
                                </p:cTn>
                              </p:par>
                              <p:par>
                                <p:cTn id="31" presetID="32" presetClass="emph" presetSubtype="0" fill="hold" nodeType="withEffect">
                                  <p:stCondLst>
                                    <p:cond delay="0"/>
                                  </p:stCondLst>
                                  <p:childTnLst>
                                    <p:animRot by="120000">
                                      <p:cBhvr>
                                        <p:cTn id="32" dur="100" fill="hold">
                                          <p:stCondLst>
                                            <p:cond delay="0"/>
                                          </p:stCondLst>
                                        </p:cTn>
                                        <p:tgtEl>
                                          <p:spTgt spid="18"/>
                                        </p:tgtEl>
                                        <p:attrNameLst>
                                          <p:attrName>r</p:attrName>
                                        </p:attrNameLst>
                                      </p:cBhvr>
                                    </p:animRot>
                                    <p:animRot by="-240000">
                                      <p:cBhvr>
                                        <p:cTn id="33" dur="200" fill="hold">
                                          <p:stCondLst>
                                            <p:cond delay="200"/>
                                          </p:stCondLst>
                                        </p:cTn>
                                        <p:tgtEl>
                                          <p:spTgt spid="18"/>
                                        </p:tgtEl>
                                        <p:attrNameLst>
                                          <p:attrName>r</p:attrName>
                                        </p:attrNameLst>
                                      </p:cBhvr>
                                    </p:animRot>
                                    <p:animRot by="240000">
                                      <p:cBhvr>
                                        <p:cTn id="34" dur="200" fill="hold">
                                          <p:stCondLst>
                                            <p:cond delay="400"/>
                                          </p:stCondLst>
                                        </p:cTn>
                                        <p:tgtEl>
                                          <p:spTgt spid="18"/>
                                        </p:tgtEl>
                                        <p:attrNameLst>
                                          <p:attrName>r</p:attrName>
                                        </p:attrNameLst>
                                      </p:cBhvr>
                                    </p:animRot>
                                    <p:animRot by="-240000">
                                      <p:cBhvr>
                                        <p:cTn id="35" dur="200" fill="hold">
                                          <p:stCondLst>
                                            <p:cond delay="600"/>
                                          </p:stCondLst>
                                        </p:cTn>
                                        <p:tgtEl>
                                          <p:spTgt spid="18"/>
                                        </p:tgtEl>
                                        <p:attrNameLst>
                                          <p:attrName>r</p:attrName>
                                        </p:attrNameLst>
                                      </p:cBhvr>
                                    </p:animRot>
                                    <p:animRot by="120000">
                                      <p:cBhvr>
                                        <p:cTn id="36" dur="200" fill="hold">
                                          <p:stCondLst>
                                            <p:cond delay="800"/>
                                          </p:stCondLst>
                                        </p:cTn>
                                        <p:tgtEl>
                                          <p:spTgt spid="18"/>
                                        </p:tgtEl>
                                        <p:attrNameLst>
                                          <p:attrName>r</p:attrName>
                                        </p:attrNameLst>
                                      </p:cBhvr>
                                    </p:animRot>
                                  </p:childTnLst>
                                </p:cTn>
                              </p:par>
                              <p:par>
                                <p:cTn id="37" presetID="32" presetClass="emph" presetSubtype="0" fill="hold" nodeType="withEffect">
                                  <p:stCondLst>
                                    <p:cond delay="0"/>
                                  </p:stCondLst>
                                  <p:childTnLst>
                                    <p:animRot by="120000">
                                      <p:cBhvr>
                                        <p:cTn id="38" dur="100" fill="hold">
                                          <p:stCondLst>
                                            <p:cond delay="0"/>
                                          </p:stCondLst>
                                        </p:cTn>
                                        <p:tgtEl>
                                          <p:spTgt spid="17"/>
                                        </p:tgtEl>
                                        <p:attrNameLst>
                                          <p:attrName>r</p:attrName>
                                        </p:attrNameLst>
                                      </p:cBhvr>
                                    </p:animRot>
                                    <p:animRot by="-240000">
                                      <p:cBhvr>
                                        <p:cTn id="39" dur="200" fill="hold">
                                          <p:stCondLst>
                                            <p:cond delay="200"/>
                                          </p:stCondLst>
                                        </p:cTn>
                                        <p:tgtEl>
                                          <p:spTgt spid="17"/>
                                        </p:tgtEl>
                                        <p:attrNameLst>
                                          <p:attrName>r</p:attrName>
                                        </p:attrNameLst>
                                      </p:cBhvr>
                                    </p:animRot>
                                    <p:animRot by="240000">
                                      <p:cBhvr>
                                        <p:cTn id="40" dur="200" fill="hold">
                                          <p:stCondLst>
                                            <p:cond delay="400"/>
                                          </p:stCondLst>
                                        </p:cTn>
                                        <p:tgtEl>
                                          <p:spTgt spid="17"/>
                                        </p:tgtEl>
                                        <p:attrNameLst>
                                          <p:attrName>r</p:attrName>
                                        </p:attrNameLst>
                                      </p:cBhvr>
                                    </p:animRot>
                                    <p:animRot by="-240000">
                                      <p:cBhvr>
                                        <p:cTn id="41" dur="200" fill="hold">
                                          <p:stCondLst>
                                            <p:cond delay="600"/>
                                          </p:stCondLst>
                                        </p:cTn>
                                        <p:tgtEl>
                                          <p:spTgt spid="17"/>
                                        </p:tgtEl>
                                        <p:attrNameLst>
                                          <p:attrName>r</p:attrName>
                                        </p:attrNameLst>
                                      </p:cBhvr>
                                    </p:animRot>
                                    <p:animRot by="120000">
                                      <p:cBhvr>
                                        <p:cTn id="42" dur="200" fill="hold">
                                          <p:stCondLst>
                                            <p:cond delay="800"/>
                                          </p:stCondLst>
                                        </p:cTn>
                                        <p:tgtEl>
                                          <p:spTgt spid="17"/>
                                        </p:tgtEl>
                                        <p:attrNameLst>
                                          <p:attrName>r</p:attrName>
                                        </p:attrNameLst>
                                      </p:cBhvr>
                                    </p:animRot>
                                  </p:childTnLst>
                                </p:cTn>
                              </p:par>
                              <p:par>
                                <p:cTn id="43" presetID="32" presetClass="emph" presetSubtype="0" fill="hold" nodeType="withEffect">
                                  <p:stCondLst>
                                    <p:cond delay="0"/>
                                  </p:stCondLst>
                                  <p:childTnLst>
                                    <p:animRot by="120000">
                                      <p:cBhvr>
                                        <p:cTn id="44" dur="100" fill="hold">
                                          <p:stCondLst>
                                            <p:cond delay="0"/>
                                          </p:stCondLst>
                                        </p:cTn>
                                        <p:tgtEl>
                                          <p:spTgt spid="14"/>
                                        </p:tgtEl>
                                        <p:attrNameLst>
                                          <p:attrName>r</p:attrName>
                                        </p:attrNameLst>
                                      </p:cBhvr>
                                    </p:animRot>
                                    <p:animRot by="-240000">
                                      <p:cBhvr>
                                        <p:cTn id="45" dur="200" fill="hold">
                                          <p:stCondLst>
                                            <p:cond delay="200"/>
                                          </p:stCondLst>
                                        </p:cTn>
                                        <p:tgtEl>
                                          <p:spTgt spid="14"/>
                                        </p:tgtEl>
                                        <p:attrNameLst>
                                          <p:attrName>r</p:attrName>
                                        </p:attrNameLst>
                                      </p:cBhvr>
                                    </p:animRot>
                                    <p:animRot by="240000">
                                      <p:cBhvr>
                                        <p:cTn id="46" dur="200" fill="hold">
                                          <p:stCondLst>
                                            <p:cond delay="400"/>
                                          </p:stCondLst>
                                        </p:cTn>
                                        <p:tgtEl>
                                          <p:spTgt spid="14"/>
                                        </p:tgtEl>
                                        <p:attrNameLst>
                                          <p:attrName>r</p:attrName>
                                        </p:attrNameLst>
                                      </p:cBhvr>
                                    </p:animRot>
                                    <p:animRot by="-240000">
                                      <p:cBhvr>
                                        <p:cTn id="47" dur="200" fill="hold">
                                          <p:stCondLst>
                                            <p:cond delay="600"/>
                                          </p:stCondLst>
                                        </p:cTn>
                                        <p:tgtEl>
                                          <p:spTgt spid="14"/>
                                        </p:tgtEl>
                                        <p:attrNameLst>
                                          <p:attrName>r</p:attrName>
                                        </p:attrNameLst>
                                      </p:cBhvr>
                                    </p:animRot>
                                    <p:animRot by="120000">
                                      <p:cBhvr>
                                        <p:cTn id="48" dur="200" fill="hold">
                                          <p:stCondLst>
                                            <p:cond delay="800"/>
                                          </p:stCondLst>
                                        </p:cTn>
                                        <p:tgtEl>
                                          <p:spTgt spid="14"/>
                                        </p:tgtEl>
                                        <p:attrNameLst>
                                          <p:attrName>r</p:attrName>
                                        </p:attrNameLst>
                                      </p:cBhvr>
                                    </p:animRot>
                                  </p:childTnLst>
                                </p:cTn>
                              </p:par>
                              <p:par>
                                <p:cTn id="49" presetID="32" presetClass="emph" presetSubtype="0" fill="hold" nodeType="withEffect">
                                  <p:stCondLst>
                                    <p:cond delay="0"/>
                                  </p:stCondLst>
                                  <p:childTnLst>
                                    <p:animRot by="120000">
                                      <p:cBhvr>
                                        <p:cTn id="50" dur="100" fill="hold">
                                          <p:stCondLst>
                                            <p:cond delay="0"/>
                                          </p:stCondLst>
                                        </p:cTn>
                                        <p:tgtEl>
                                          <p:spTgt spid="9"/>
                                        </p:tgtEl>
                                        <p:attrNameLst>
                                          <p:attrName>r</p:attrName>
                                        </p:attrNameLst>
                                      </p:cBhvr>
                                    </p:animRot>
                                    <p:animRot by="-240000">
                                      <p:cBhvr>
                                        <p:cTn id="51" dur="200" fill="hold">
                                          <p:stCondLst>
                                            <p:cond delay="200"/>
                                          </p:stCondLst>
                                        </p:cTn>
                                        <p:tgtEl>
                                          <p:spTgt spid="9"/>
                                        </p:tgtEl>
                                        <p:attrNameLst>
                                          <p:attrName>r</p:attrName>
                                        </p:attrNameLst>
                                      </p:cBhvr>
                                    </p:animRot>
                                    <p:animRot by="240000">
                                      <p:cBhvr>
                                        <p:cTn id="52" dur="200" fill="hold">
                                          <p:stCondLst>
                                            <p:cond delay="400"/>
                                          </p:stCondLst>
                                        </p:cTn>
                                        <p:tgtEl>
                                          <p:spTgt spid="9"/>
                                        </p:tgtEl>
                                        <p:attrNameLst>
                                          <p:attrName>r</p:attrName>
                                        </p:attrNameLst>
                                      </p:cBhvr>
                                    </p:animRot>
                                    <p:animRot by="-240000">
                                      <p:cBhvr>
                                        <p:cTn id="53" dur="200" fill="hold">
                                          <p:stCondLst>
                                            <p:cond delay="600"/>
                                          </p:stCondLst>
                                        </p:cTn>
                                        <p:tgtEl>
                                          <p:spTgt spid="9"/>
                                        </p:tgtEl>
                                        <p:attrNameLst>
                                          <p:attrName>r</p:attrName>
                                        </p:attrNameLst>
                                      </p:cBhvr>
                                    </p:animRot>
                                    <p:animRot by="120000">
                                      <p:cBhvr>
                                        <p:cTn id="54" dur="200" fill="hold">
                                          <p:stCondLst>
                                            <p:cond delay="800"/>
                                          </p:stCondLst>
                                        </p:cTn>
                                        <p:tgtEl>
                                          <p:spTgt spid="9"/>
                                        </p:tgtEl>
                                        <p:attrNameLst>
                                          <p:attrName>r</p:attrName>
                                        </p:attrNameLst>
                                      </p:cBhvr>
                                    </p:animRot>
                                  </p:childTnLst>
                                </p:cTn>
                              </p:par>
                              <p:par>
                                <p:cTn id="55" presetID="32" presetClass="emph" presetSubtype="0" fill="hold" nodeType="withEffect">
                                  <p:stCondLst>
                                    <p:cond delay="0"/>
                                  </p:stCondLst>
                                  <p:childTnLst>
                                    <p:animRot by="120000">
                                      <p:cBhvr>
                                        <p:cTn id="56" dur="100" fill="hold">
                                          <p:stCondLst>
                                            <p:cond delay="0"/>
                                          </p:stCondLst>
                                        </p:cTn>
                                        <p:tgtEl>
                                          <p:spTgt spid="10"/>
                                        </p:tgtEl>
                                        <p:attrNameLst>
                                          <p:attrName>r</p:attrName>
                                        </p:attrNameLst>
                                      </p:cBhvr>
                                    </p:animRot>
                                    <p:animRot by="-240000">
                                      <p:cBhvr>
                                        <p:cTn id="57" dur="200" fill="hold">
                                          <p:stCondLst>
                                            <p:cond delay="200"/>
                                          </p:stCondLst>
                                        </p:cTn>
                                        <p:tgtEl>
                                          <p:spTgt spid="10"/>
                                        </p:tgtEl>
                                        <p:attrNameLst>
                                          <p:attrName>r</p:attrName>
                                        </p:attrNameLst>
                                      </p:cBhvr>
                                    </p:animRot>
                                    <p:animRot by="240000">
                                      <p:cBhvr>
                                        <p:cTn id="58" dur="200" fill="hold">
                                          <p:stCondLst>
                                            <p:cond delay="400"/>
                                          </p:stCondLst>
                                        </p:cTn>
                                        <p:tgtEl>
                                          <p:spTgt spid="10"/>
                                        </p:tgtEl>
                                        <p:attrNameLst>
                                          <p:attrName>r</p:attrName>
                                        </p:attrNameLst>
                                      </p:cBhvr>
                                    </p:animRot>
                                    <p:animRot by="-240000">
                                      <p:cBhvr>
                                        <p:cTn id="59" dur="200" fill="hold">
                                          <p:stCondLst>
                                            <p:cond delay="600"/>
                                          </p:stCondLst>
                                        </p:cTn>
                                        <p:tgtEl>
                                          <p:spTgt spid="10"/>
                                        </p:tgtEl>
                                        <p:attrNameLst>
                                          <p:attrName>r</p:attrName>
                                        </p:attrNameLst>
                                      </p:cBhvr>
                                    </p:animRot>
                                    <p:animRot by="120000">
                                      <p:cBhvr>
                                        <p:cTn id="60" dur="200" fill="hold">
                                          <p:stCondLst>
                                            <p:cond delay="800"/>
                                          </p:stCondLst>
                                        </p:cTn>
                                        <p:tgtEl>
                                          <p:spTgt spid="10"/>
                                        </p:tgtEl>
                                        <p:attrNameLst>
                                          <p:attrName>r</p:attrName>
                                        </p:attrNameLst>
                                      </p:cBhvr>
                                    </p:animRot>
                                  </p:childTnLst>
                                </p:cTn>
                              </p:par>
                              <p:par>
                                <p:cTn id="61" presetID="32" presetClass="emph" presetSubtype="0" fill="hold" nodeType="withEffect">
                                  <p:stCondLst>
                                    <p:cond delay="0"/>
                                  </p:stCondLst>
                                  <p:childTnLst>
                                    <p:animRot by="120000">
                                      <p:cBhvr>
                                        <p:cTn id="62" dur="100" fill="hold">
                                          <p:stCondLst>
                                            <p:cond delay="0"/>
                                          </p:stCondLst>
                                        </p:cTn>
                                        <p:tgtEl>
                                          <p:spTgt spid="8"/>
                                        </p:tgtEl>
                                        <p:attrNameLst>
                                          <p:attrName>r</p:attrName>
                                        </p:attrNameLst>
                                      </p:cBhvr>
                                    </p:animRot>
                                    <p:animRot by="-240000">
                                      <p:cBhvr>
                                        <p:cTn id="63" dur="200" fill="hold">
                                          <p:stCondLst>
                                            <p:cond delay="200"/>
                                          </p:stCondLst>
                                        </p:cTn>
                                        <p:tgtEl>
                                          <p:spTgt spid="8"/>
                                        </p:tgtEl>
                                        <p:attrNameLst>
                                          <p:attrName>r</p:attrName>
                                        </p:attrNameLst>
                                      </p:cBhvr>
                                    </p:animRot>
                                    <p:animRot by="240000">
                                      <p:cBhvr>
                                        <p:cTn id="64" dur="200" fill="hold">
                                          <p:stCondLst>
                                            <p:cond delay="400"/>
                                          </p:stCondLst>
                                        </p:cTn>
                                        <p:tgtEl>
                                          <p:spTgt spid="8"/>
                                        </p:tgtEl>
                                        <p:attrNameLst>
                                          <p:attrName>r</p:attrName>
                                        </p:attrNameLst>
                                      </p:cBhvr>
                                    </p:animRot>
                                    <p:animRot by="-240000">
                                      <p:cBhvr>
                                        <p:cTn id="65" dur="200" fill="hold">
                                          <p:stCondLst>
                                            <p:cond delay="600"/>
                                          </p:stCondLst>
                                        </p:cTn>
                                        <p:tgtEl>
                                          <p:spTgt spid="8"/>
                                        </p:tgtEl>
                                        <p:attrNameLst>
                                          <p:attrName>r</p:attrName>
                                        </p:attrNameLst>
                                      </p:cBhvr>
                                    </p:animRot>
                                    <p:animRot by="120000">
                                      <p:cBhvr>
                                        <p:cTn id="66" dur="200" fill="hold">
                                          <p:stCondLst>
                                            <p:cond delay="800"/>
                                          </p:stCondLst>
                                        </p:cTn>
                                        <p:tgtEl>
                                          <p:spTgt spid="8"/>
                                        </p:tgtEl>
                                        <p:attrNameLst>
                                          <p:attrName>r</p:attrName>
                                        </p:attrNameLst>
                                      </p:cBhvr>
                                    </p:animRot>
                                  </p:childTnLst>
                                </p:cTn>
                              </p:par>
                              <p:par>
                                <p:cTn id="67" presetID="32" presetClass="emph" presetSubtype="0" fill="hold" nodeType="withEffect">
                                  <p:stCondLst>
                                    <p:cond delay="0"/>
                                  </p:stCondLst>
                                  <p:childTnLst>
                                    <p:animRot by="120000">
                                      <p:cBhvr>
                                        <p:cTn id="68" dur="100" fill="hold">
                                          <p:stCondLst>
                                            <p:cond delay="0"/>
                                          </p:stCondLst>
                                        </p:cTn>
                                        <p:tgtEl>
                                          <p:spTgt spid="12"/>
                                        </p:tgtEl>
                                        <p:attrNameLst>
                                          <p:attrName>r</p:attrName>
                                        </p:attrNameLst>
                                      </p:cBhvr>
                                    </p:animRot>
                                    <p:animRot by="-240000">
                                      <p:cBhvr>
                                        <p:cTn id="69" dur="200" fill="hold">
                                          <p:stCondLst>
                                            <p:cond delay="200"/>
                                          </p:stCondLst>
                                        </p:cTn>
                                        <p:tgtEl>
                                          <p:spTgt spid="12"/>
                                        </p:tgtEl>
                                        <p:attrNameLst>
                                          <p:attrName>r</p:attrName>
                                        </p:attrNameLst>
                                      </p:cBhvr>
                                    </p:animRot>
                                    <p:animRot by="240000">
                                      <p:cBhvr>
                                        <p:cTn id="70" dur="200" fill="hold">
                                          <p:stCondLst>
                                            <p:cond delay="400"/>
                                          </p:stCondLst>
                                        </p:cTn>
                                        <p:tgtEl>
                                          <p:spTgt spid="12"/>
                                        </p:tgtEl>
                                        <p:attrNameLst>
                                          <p:attrName>r</p:attrName>
                                        </p:attrNameLst>
                                      </p:cBhvr>
                                    </p:animRot>
                                    <p:animRot by="-240000">
                                      <p:cBhvr>
                                        <p:cTn id="71" dur="200" fill="hold">
                                          <p:stCondLst>
                                            <p:cond delay="600"/>
                                          </p:stCondLst>
                                        </p:cTn>
                                        <p:tgtEl>
                                          <p:spTgt spid="12"/>
                                        </p:tgtEl>
                                        <p:attrNameLst>
                                          <p:attrName>r</p:attrName>
                                        </p:attrNameLst>
                                      </p:cBhvr>
                                    </p:animRot>
                                    <p:animRot by="120000">
                                      <p:cBhvr>
                                        <p:cTn id="72" dur="200" fill="hold">
                                          <p:stCondLst>
                                            <p:cond delay="800"/>
                                          </p:stCondLst>
                                        </p:cTn>
                                        <p:tgtEl>
                                          <p:spTgt spid="12"/>
                                        </p:tgtEl>
                                        <p:attrNameLst>
                                          <p:attrName>r</p:attrName>
                                        </p:attrNameLst>
                                      </p:cBhvr>
                                    </p:animRot>
                                  </p:childTnLst>
                                </p:cTn>
                              </p:par>
                              <p:par>
                                <p:cTn id="73" presetID="32" presetClass="emph" presetSubtype="0" fill="hold" nodeType="withEffect">
                                  <p:stCondLst>
                                    <p:cond delay="0"/>
                                  </p:stCondLst>
                                  <p:childTnLst>
                                    <p:animRot by="120000">
                                      <p:cBhvr>
                                        <p:cTn id="74" dur="100" fill="hold">
                                          <p:stCondLst>
                                            <p:cond delay="0"/>
                                          </p:stCondLst>
                                        </p:cTn>
                                        <p:tgtEl>
                                          <p:spTgt spid="11"/>
                                        </p:tgtEl>
                                        <p:attrNameLst>
                                          <p:attrName>r</p:attrName>
                                        </p:attrNameLst>
                                      </p:cBhvr>
                                    </p:animRot>
                                    <p:animRot by="-240000">
                                      <p:cBhvr>
                                        <p:cTn id="75" dur="200" fill="hold">
                                          <p:stCondLst>
                                            <p:cond delay="200"/>
                                          </p:stCondLst>
                                        </p:cTn>
                                        <p:tgtEl>
                                          <p:spTgt spid="11"/>
                                        </p:tgtEl>
                                        <p:attrNameLst>
                                          <p:attrName>r</p:attrName>
                                        </p:attrNameLst>
                                      </p:cBhvr>
                                    </p:animRot>
                                    <p:animRot by="240000">
                                      <p:cBhvr>
                                        <p:cTn id="76" dur="200" fill="hold">
                                          <p:stCondLst>
                                            <p:cond delay="400"/>
                                          </p:stCondLst>
                                        </p:cTn>
                                        <p:tgtEl>
                                          <p:spTgt spid="11"/>
                                        </p:tgtEl>
                                        <p:attrNameLst>
                                          <p:attrName>r</p:attrName>
                                        </p:attrNameLst>
                                      </p:cBhvr>
                                    </p:animRot>
                                    <p:animRot by="-240000">
                                      <p:cBhvr>
                                        <p:cTn id="77" dur="200" fill="hold">
                                          <p:stCondLst>
                                            <p:cond delay="600"/>
                                          </p:stCondLst>
                                        </p:cTn>
                                        <p:tgtEl>
                                          <p:spTgt spid="11"/>
                                        </p:tgtEl>
                                        <p:attrNameLst>
                                          <p:attrName>r</p:attrName>
                                        </p:attrNameLst>
                                      </p:cBhvr>
                                    </p:animRot>
                                    <p:animRot by="120000">
                                      <p:cBhvr>
                                        <p:cTn id="78" dur="200" fill="hold">
                                          <p:stCondLst>
                                            <p:cond delay="800"/>
                                          </p:stCondLst>
                                        </p:cTn>
                                        <p:tgtEl>
                                          <p:spTgt spid="11"/>
                                        </p:tgtEl>
                                        <p:attrNameLst>
                                          <p:attrName>r</p:attrName>
                                        </p:attrNameLst>
                                      </p:cBhvr>
                                    </p:animRot>
                                  </p:childTnLst>
                                </p:cTn>
                              </p:par>
                              <p:par>
                                <p:cTn id="79" presetID="32" presetClass="emph" presetSubtype="0" fill="hold" nodeType="withEffect">
                                  <p:stCondLst>
                                    <p:cond delay="0"/>
                                  </p:stCondLst>
                                  <p:childTnLst>
                                    <p:animRot by="120000">
                                      <p:cBhvr>
                                        <p:cTn id="80" dur="100" fill="hold">
                                          <p:stCondLst>
                                            <p:cond delay="0"/>
                                          </p:stCondLst>
                                        </p:cTn>
                                        <p:tgtEl>
                                          <p:spTgt spid="24"/>
                                        </p:tgtEl>
                                        <p:attrNameLst>
                                          <p:attrName>r</p:attrName>
                                        </p:attrNameLst>
                                      </p:cBhvr>
                                    </p:animRot>
                                    <p:animRot by="-240000">
                                      <p:cBhvr>
                                        <p:cTn id="81" dur="200" fill="hold">
                                          <p:stCondLst>
                                            <p:cond delay="200"/>
                                          </p:stCondLst>
                                        </p:cTn>
                                        <p:tgtEl>
                                          <p:spTgt spid="24"/>
                                        </p:tgtEl>
                                        <p:attrNameLst>
                                          <p:attrName>r</p:attrName>
                                        </p:attrNameLst>
                                      </p:cBhvr>
                                    </p:animRot>
                                    <p:animRot by="240000">
                                      <p:cBhvr>
                                        <p:cTn id="82" dur="200" fill="hold">
                                          <p:stCondLst>
                                            <p:cond delay="400"/>
                                          </p:stCondLst>
                                        </p:cTn>
                                        <p:tgtEl>
                                          <p:spTgt spid="24"/>
                                        </p:tgtEl>
                                        <p:attrNameLst>
                                          <p:attrName>r</p:attrName>
                                        </p:attrNameLst>
                                      </p:cBhvr>
                                    </p:animRot>
                                    <p:animRot by="-240000">
                                      <p:cBhvr>
                                        <p:cTn id="83" dur="200" fill="hold">
                                          <p:stCondLst>
                                            <p:cond delay="600"/>
                                          </p:stCondLst>
                                        </p:cTn>
                                        <p:tgtEl>
                                          <p:spTgt spid="24"/>
                                        </p:tgtEl>
                                        <p:attrNameLst>
                                          <p:attrName>r</p:attrName>
                                        </p:attrNameLst>
                                      </p:cBhvr>
                                    </p:animRot>
                                    <p:animRot by="120000">
                                      <p:cBhvr>
                                        <p:cTn id="84" dur="200" fill="hold">
                                          <p:stCondLst>
                                            <p:cond delay="800"/>
                                          </p:stCondLst>
                                        </p:cTn>
                                        <p:tgtEl>
                                          <p:spTgt spid="24"/>
                                        </p:tgtEl>
                                        <p:attrNameLst>
                                          <p:attrName>r</p:attrName>
                                        </p:attrNameLst>
                                      </p:cBhvr>
                                    </p:animRot>
                                  </p:childTnLst>
                                </p:cTn>
                              </p:par>
                              <p:par>
                                <p:cTn id="85" presetID="32" presetClass="emph" presetSubtype="0" fill="hold" nodeType="withEffect">
                                  <p:stCondLst>
                                    <p:cond delay="0"/>
                                  </p:stCondLst>
                                  <p:childTnLst>
                                    <p:animRot by="120000">
                                      <p:cBhvr>
                                        <p:cTn id="86" dur="100" fill="hold">
                                          <p:stCondLst>
                                            <p:cond delay="0"/>
                                          </p:stCondLst>
                                        </p:cTn>
                                        <p:tgtEl>
                                          <p:spTgt spid="25"/>
                                        </p:tgtEl>
                                        <p:attrNameLst>
                                          <p:attrName>r</p:attrName>
                                        </p:attrNameLst>
                                      </p:cBhvr>
                                    </p:animRot>
                                    <p:animRot by="-240000">
                                      <p:cBhvr>
                                        <p:cTn id="87" dur="200" fill="hold">
                                          <p:stCondLst>
                                            <p:cond delay="200"/>
                                          </p:stCondLst>
                                        </p:cTn>
                                        <p:tgtEl>
                                          <p:spTgt spid="25"/>
                                        </p:tgtEl>
                                        <p:attrNameLst>
                                          <p:attrName>r</p:attrName>
                                        </p:attrNameLst>
                                      </p:cBhvr>
                                    </p:animRot>
                                    <p:animRot by="240000">
                                      <p:cBhvr>
                                        <p:cTn id="88" dur="200" fill="hold">
                                          <p:stCondLst>
                                            <p:cond delay="400"/>
                                          </p:stCondLst>
                                        </p:cTn>
                                        <p:tgtEl>
                                          <p:spTgt spid="25"/>
                                        </p:tgtEl>
                                        <p:attrNameLst>
                                          <p:attrName>r</p:attrName>
                                        </p:attrNameLst>
                                      </p:cBhvr>
                                    </p:animRot>
                                    <p:animRot by="-240000">
                                      <p:cBhvr>
                                        <p:cTn id="89" dur="200" fill="hold">
                                          <p:stCondLst>
                                            <p:cond delay="600"/>
                                          </p:stCondLst>
                                        </p:cTn>
                                        <p:tgtEl>
                                          <p:spTgt spid="25"/>
                                        </p:tgtEl>
                                        <p:attrNameLst>
                                          <p:attrName>r</p:attrName>
                                        </p:attrNameLst>
                                      </p:cBhvr>
                                    </p:animRot>
                                    <p:animRot by="120000">
                                      <p:cBhvr>
                                        <p:cTn id="90" dur="200" fill="hold">
                                          <p:stCondLst>
                                            <p:cond delay="800"/>
                                          </p:stCondLst>
                                        </p:cTn>
                                        <p:tgtEl>
                                          <p:spTgt spid="25"/>
                                        </p:tgtEl>
                                        <p:attrNameLst>
                                          <p:attrName>r</p:attrName>
                                        </p:attrNameLst>
                                      </p:cBhvr>
                                    </p:animRot>
                                  </p:childTnLst>
                                </p:cTn>
                              </p:par>
                              <p:par>
                                <p:cTn id="91" presetID="32" presetClass="emph" presetSubtype="0" fill="hold" nodeType="withEffect">
                                  <p:stCondLst>
                                    <p:cond delay="0"/>
                                  </p:stCondLst>
                                  <p:childTnLst>
                                    <p:animRot by="120000">
                                      <p:cBhvr>
                                        <p:cTn id="92" dur="100" fill="hold">
                                          <p:stCondLst>
                                            <p:cond delay="0"/>
                                          </p:stCondLst>
                                        </p:cTn>
                                        <p:tgtEl>
                                          <p:spTgt spid="13"/>
                                        </p:tgtEl>
                                        <p:attrNameLst>
                                          <p:attrName>r</p:attrName>
                                        </p:attrNameLst>
                                      </p:cBhvr>
                                    </p:animRot>
                                    <p:animRot by="-240000">
                                      <p:cBhvr>
                                        <p:cTn id="93" dur="200" fill="hold">
                                          <p:stCondLst>
                                            <p:cond delay="200"/>
                                          </p:stCondLst>
                                        </p:cTn>
                                        <p:tgtEl>
                                          <p:spTgt spid="13"/>
                                        </p:tgtEl>
                                        <p:attrNameLst>
                                          <p:attrName>r</p:attrName>
                                        </p:attrNameLst>
                                      </p:cBhvr>
                                    </p:animRot>
                                    <p:animRot by="240000">
                                      <p:cBhvr>
                                        <p:cTn id="94" dur="200" fill="hold">
                                          <p:stCondLst>
                                            <p:cond delay="400"/>
                                          </p:stCondLst>
                                        </p:cTn>
                                        <p:tgtEl>
                                          <p:spTgt spid="13"/>
                                        </p:tgtEl>
                                        <p:attrNameLst>
                                          <p:attrName>r</p:attrName>
                                        </p:attrNameLst>
                                      </p:cBhvr>
                                    </p:animRot>
                                    <p:animRot by="-240000">
                                      <p:cBhvr>
                                        <p:cTn id="95" dur="200" fill="hold">
                                          <p:stCondLst>
                                            <p:cond delay="600"/>
                                          </p:stCondLst>
                                        </p:cTn>
                                        <p:tgtEl>
                                          <p:spTgt spid="13"/>
                                        </p:tgtEl>
                                        <p:attrNameLst>
                                          <p:attrName>r</p:attrName>
                                        </p:attrNameLst>
                                      </p:cBhvr>
                                    </p:animRot>
                                    <p:animRot by="120000">
                                      <p:cBhvr>
                                        <p:cTn id="96" dur="200" fill="hold">
                                          <p:stCondLst>
                                            <p:cond delay="800"/>
                                          </p:stCondLst>
                                        </p:cTn>
                                        <p:tgtEl>
                                          <p:spTgt spid="13"/>
                                        </p:tgtEl>
                                        <p:attrNameLst>
                                          <p:attrName>r</p:attrName>
                                        </p:attrNameLst>
                                      </p:cBhvr>
                                    </p:animRot>
                                  </p:childTnLst>
                                </p:cTn>
                              </p:par>
                              <p:par>
                                <p:cTn id="97" presetID="32" presetClass="emph" presetSubtype="0" fill="hold" nodeType="withEffect">
                                  <p:stCondLst>
                                    <p:cond delay="0"/>
                                  </p:stCondLst>
                                  <p:childTnLst>
                                    <p:animRot by="120000">
                                      <p:cBhvr>
                                        <p:cTn id="98" dur="100" fill="hold">
                                          <p:stCondLst>
                                            <p:cond delay="0"/>
                                          </p:stCondLst>
                                        </p:cTn>
                                        <p:tgtEl>
                                          <p:spTgt spid="16"/>
                                        </p:tgtEl>
                                        <p:attrNameLst>
                                          <p:attrName>r</p:attrName>
                                        </p:attrNameLst>
                                      </p:cBhvr>
                                    </p:animRot>
                                    <p:animRot by="-240000">
                                      <p:cBhvr>
                                        <p:cTn id="99" dur="200" fill="hold">
                                          <p:stCondLst>
                                            <p:cond delay="200"/>
                                          </p:stCondLst>
                                        </p:cTn>
                                        <p:tgtEl>
                                          <p:spTgt spid="16"/>
                                        </p:tgtEl>
                                        <p:attrNameLst>
                                          <p:attrName>r</p:attrName>
                                        </p:attrNameLst>
                                      </p:cBhvr>
                                    </p:animRot>
                                    <p:animRot by="240000">
                                      <p:cBhvr>
                                        <p:cTn id="100" dur="200" fill="hold">
                                          <p:stCondLst>
                                            <p:cond delay="400"/>
                                          </p:stCondLst>
                                        </p:cTn>
                                        <p:tgtEl>
                                          <p:spTgt spid="16"/>
                                        </p:tgtEl>
                                        <p:attrNameLst>
                                          <p:attrName>r</p:attrName>
                                        </p:attrNameLst>
                                      </p:cBhvr>
                                    </p:animRot>
                                    <p:animRot by="-240000">
                                      <p:cBhvr>
                                        <p:cTn id="101" dur="200" fill="hold">
                                          <p:stCondLst>
                                            <p:cond delay="600"/>
                                          </p:stCondLst>
                                        </p:cTn>
                                        <p:tgtEl>
                                          <p:spTgt spid="16"/>
                                        </p:tgtEl>
                                        <p:attrNameLst>
                                          <p:attrName>r</p:attrName>
                                        </p:attrNameLst>
                                      </p:cBhvr>
                                    </p:animRot>
                                    <p:animRot by="120000">
                                      <p:cBhvr>
                                        <p:cTn id="102" dur="200" fill="hold">
                                          <p:stCondLst>
                                            <p:cond delay="800"/>
                                          </p:stCondLst>
                                        </p:cTn>
                                        <p:tgtEl>
                                          <p:spTgt spid="16"/>
                                        </p:tgtEl>
                                        <p:attrNameLst>
                                          <p:attrName>r</p:attrName>
                                        </p:attrNameLst>
                                      </p:cBhvr>
                                    </p:animRot>
                                  </p:childTnLst>
                                </p:cTn>
                              </p:par>
                              <p:par>
                                <p:cTn id="103" presetID="32" presetClass="emph" presetSubtype="0" fill="hold" nodeType="withEffect">
                                  <p:stCondLst>
                                    <p:cond delay="0"/>
                                  </p:stCondLst>
                                  <p:childTnLst>
                                    <p:animRot by="120000">
                                      <p:cBhvr>
                                        <p:cTn id="104" dur="100" fill="hold">
                                          <p:stCondLst>
                                            <p:cond delay="0"/>
                                          </p:stCondLst>
                                        </p:cTn>
                                        <p:tgtEl>
                                          <p:spTgt spid="15"/>
                                        </p:tgtEl>
                                        <p:attrNameLst>
                                          <p:attrName>r</p:attrName>
                                        </p:attrNameLst>
                                      </p:cBhvr>
                                    </p:animRot>
                                    <p:animRot by="-240000">
                                      <p:cBhvr>
                                        <p:cTn id="105" dur="200" fill="hold">
                                          <p:stCondLst>
                                            <p:cond delay="200"/>
                                          </p:stCondLst>
                                        </p:cTn>
                                        <p:tgtEl>
                                          <p:spTgt spid="15"/>
                                        </p:tgtEl>
                                        <p:attrNameLst>
                                          <p:attrName>r</p:attrName>
                                        </p:attrNameLst>
                                      </p:cBhvr>
                                    </p:animRot>
                                    <p:animRot by="240000">
                                      <p:cBhvr>
                                        <p:cTn id="106" dur="200" fill="hold">
                                          <p:stCondLst>
                                            <p:cond delay="400"/>
                                          </p:stCondLst>
                                        </p:cTn>
                                        <p:tgtEl>
                                          <p:spTgt spid="15"/>
                                        </p:tgtEl>
                                        <p:attrNameLst>
                                          <p:attrName>r</p:attrName>
                                        </p:attrNameLst>
                                      </p:cBhvr>
                                    </p:animRot>
                                    <p:animRot by="-240000">
                                      <p:cBhvr>
                                        <p:cTn id="107" dur="200" fill="hold">
                                          <p:stCondLst>
                                            <p:cond delay="600"/>
                                          </p:stCondLst>
                                        </p:cTn>
                                        <p:tgtEl>
                                          <p:spTgt spid="15"/>
                                        </p:tgtEl>
                                        <p:attrNameLst>
                                          <p:attrName>r</p:attrName>
                                        </p:attrNameLst>
                                      </p:cBhvr>
                                    </p:animRot>
                                    <p:animRot by="120000">
                                      <p:cBhvr>
                                        <p:cTn id="108" dur="200" fill="hold">
                                          <p:stCondLst>
                                            <p:cond delay="800"/>
                                          </p:stCondLst>
                                        </p:cTn>
                                        <p:tgtEl>
                                          <p:spTgt spid="15"/>
                                        </p:tgtEl>
                                        <p:attrNameLst>
                                          <p:attrName>r</p:attrName>
                                        </p:attrNameLst>
                                      </p:cBhvr>
                                    </p:animRot>
                                  </p:childTnLst>
                                </p:cTn>
                              </p:par>
                              <p:par>
                                <p:cTn id="109" presetID="32" presetClass="emph" presetSubtype="0" fill="hold" nodeType="withEffect">
                                  <p:stCondLst>
                                    <p:cond delay="0"/>
                                  </p:stCondLst>
                                  <p:childTnLst>
                                    <p:animRot by="120000">
                                      <p:cBhvr>
                                        <p:cTn id="110" dur="100" fill="hold">
                                          <p:stCondLst>
                                            <p:cond delay="0"/>
                                          </p:stCondLst>
                                        </p:cTn>
                                        <p:tgtEl>
                                          <p:spTgt spid="26"/>
                                        </p:tgtEl>
                                        <p:attrNameLst>
                                          <p:attrName>r</p:attrName>
                                        </p:attrNameLst>
                                      </p:cBhvr>
                                    </p:animRot>
                                    <p:animRot by="-240000">
                                      <p:cBhvr>
                                        <p:cTn id="111" dur="200" fill="hold">
                                          <p:stCondLst>
                                            <p:cond delay="200"/>
                                          </p:stCondLst>
                                        </p:cTn>
                                        <p:tgtEl>
                                          <p:spTgt spid="26"/>
                                        </p:tgtEl>
                                        <p:attrNameLst>
                                          <p:attrName>r</p:attrName>
                                        </p:attrNameLst>
                                      </p:cBhvr>
                                    </p:animRot>
                                    <p:animRot by="240000">
                                      <p:cBhvr>
                                        <p:cTn id="112" dur="200" fill="hold">
                                          <p:stCondLst>
                                            <p:cond delay="400"/>
                                          </p:stCondLst>
                                        </p:cTn>
                                        <p:tgtEl>
                                          <p:spTgt spid="26"/>
                                        </p:tgtEl>
                                        <p:attrNameLst>
                                          <p:attrName>r</p:attrName>
                                        </p:attrNameLst>
                                      </p:cBhvr>
                                    </p:animRot>
                                    <p:animRot by="-240000">
                                      <p:cBhvr>
                                        <p:cTn id="113" dur="200" fill="hold">
                                          <p:stCondLst>
                                            <p:cond delay="600"/>
                                          </p:stCondLst>
                                        </p:cTn>
                                        <p:tgtEl>
                                          <p:spTgt spid="26"/>
                                        </p:tgtEl>
                                        <p:attrNameLst>
                                          <p:attrName>r</p:attrName>
                                        </p:attrNameLst>
                                      </p:cBhvr>
                                    </p:animRot>
                                    <p:animRot by="120000">
                                      <p:cBhvr>
                                        <p:cTn id="114" dur="200" fill="hold">
                                          <p:stCondLst>
                                            <p:cond delay="80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127701" y="-86955"/>
            <a:ext cx="726118" cy="726118"/>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99721" y="1215499"/>
            <a:ext cx="726118" cy="72611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8" name="Group 8"/>
          <p:cNvGrpSpPr/>
          <p:nvPr/>
        </p:nvGrpSpPr>
        <p:grpSpPr>
          <a:xfrm rot="-10800000">
            <a:off x="3005711" y="692562"/>
            <a:ext cx="109480" cy="930580"/>
            <a:chOff x="0" y="0"/>
            <a:chExt cx="145973" cy="1240773"/>
          </a:xfrm>
        </p:grpSpPr>
        <p:sp>
          <p:nvSpPr>
            <p:cNvPr id="9" name="AutoShape 9"/>
            <p:cNvSpPr/>
            <p:nvPr/>
          </p:nvSpPr>
          <p:spPr>
            <a:xfrm>
              <a:off x="0" y="145973"/>
              <a:ext cx="24329" cy="1094800"/>
            </a:xfrm>
            <a:prstGeom prst="rect">
              <a:avLst/>
            </a:prstGeom>
            <a:solidFill>
              <a:srgbClr val="050707"/>
            </a:solidFill>
          </p:spPr>
        </p:sp>
        <p:sp>
          <p:nvSpPr>
            <p:cNvPr id="10" name="AutoShape 10"/>
            <p:cNvSpPr/>
            <p:nvPr/>
          </p:nvSpPr>
          <p:spPr>
            <a:xfrm>
              <a:off x="121644" y="0"/>
              <a:ext cx="24329" cy="1094800"/>
            </a:xfrm>
            <a:prstGeom prst="rect">
              <a:avLst/>
            </a:prstGeom>
            <a:solidFill>
              <a:srgbClr val="050707"/>
            </a:solidFill>
          </p:spPr>
        </p:sp>
      </p:grpSp>
      <p:grpSp>
        <p:nvGrpSpPr>
          <p:cNvPr id="11" name="Group 11"/>
          <p:cNvGrpSpPr/>
          <p:nvPr/>
        </p:nvGrpSpPr>
        <p:grpSpPr>
          <a:xfrm rot="5465188">
            <a:off x="421144" y="-79383"/>
            <a:ext cx="109480" cy="930580"/>
            <a:chOff x="0" y="0"/>
            <a:chExt cx="145973" cy="1240773"/>
          </a:xfrm>
        </p:grpSpPr>
        <p:sp>
          <p:nvSpPr>
            <p:cNvPr id="12" name="AutoShape 12"/>
            <p:cNvSpPr/>
            <p:nvPr/>
          </p:nvSpPr>
          <p:spPr>
            <a:xfrm>
              <a:off x="0" y="145973"/>
              <a:ext cx="24329" cy="1094800"/>
            </a:xfrm>
            <a:prstGeom prst="rect">
              <a:avLst/>
            </a:prstGeom>
            <a:solidFill>
              <a:srgbClr val="050707"/>
            </a:solidFill>
          </p:spPr>
        </p:sp>
        <p:sp>
          <p:nvSpPr>
            <p:cNvPr id="13" name="AutoShape 13"/>
            <p:cNvSpPr/>
            <p:nvPr/>
          </p:nvSpPr>
          <p:spPr>
            <a:xfrm>
              <a:off x="121644" y="0"/>
              <a:ext cx="24329" cy="1094800"/>
            </a:xfrm>
            <a:prstGeom prst="rect">
              <a:avLst/>
            </a:prstGeom>
            <a:solidFill>
              <a:srgbClr val="050707"/>
            </a:solidFill>
          </p:spPr>
        </p:sp>
      </p:grpSp>
      <p:pic>
        <p:nvPicPr>
          <p:cNvPr id="14" name="Picture 14"/>
          <p:cNvPicPr>
            <a:picLocks noChangeAspect="1"/>
          </p:cNvPicPr>
          <p:nvPr/>
        </p:nvPicPr>
        <p:blipFill>
          <a:blip r:embed="rId2"/>
          <a:srcRect l="26819" t="27379" r="28138" b="28467"/>
          <a:stretch>
            <a:fillRect/>
          </a:stretch>
        </p:blipFill>
        <p:spPr>
          <a:xfrm>
            <a:off x="182880" y="778482"/>
            <a:ext cx="518125" cy="676968"/>
          </a:xfrm>
          <a:prstGeom prst="rect">
            <a:avLst/>
          </a:prstGeom>
        </p:spPr>
      </p:pic>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541383" y="1225961"/>
            <a:ext cx="1280160" cy="602839"/>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864474" y="973045"/>
            <a:ext cx="767817" cy="731520"/>
          </a:xfrm>
          <a:prstGeom prst="rect">
            <a:avLst/>
          </a:prstGeom>
        </p:spPr>
      </p:pic>
      <p:sp>
        <p:nvSpPr>
          <p:cNvPr id="17" name="TextBox 17"/>
          <p:cNvSpPr txBox="1"/>
          <p:nvPr/>
        </p:nvSpPr>
        <p:spPr>
          <a:xfrm>
            <a:off x="1274900" y="133856"/>
            <a:ext cx="1518701" cy="361950"/>
          </a:xfrm>
          <a:prstGeom prst="rect">
            <a:avLst/>
          </a:prstGeom>
        </p:spPr>
        <p:txBody>
          <a:bodyPr lIns="0" tIns="0" rIns="0" bIns="0" rtlCol="0" anchor="t">
            <a:spAutoFit/>
          </a:bodyPr>
          <a:lstStyle/>
          <a:p>
            <a:pPr algn="ctr">
              <a:lnSpc>
                <a:spcPts val="1439"/>
              </a:lnSpc>
              <a:spcBef>
                <a:spcPct val="0"/>
              </a:spcBef>
            </a:pPr>
            <a:r>
              <a:rPr lang="en-US" sz="1200" spc="180" dirty="0">
                <a:solidFill>
                  <a:srgbClr val="FFFFFF"/>
                </a:solidFill>
                <a:latin typeface="Poppins Bold Italics"/>
              </a:rPr>
              <a:t>DIMENSIÓN             AMBIENTAL </a:t>
            </a:r>
          </a:p>
        </p:txBody>
      </p:sp>
      <p:sp>
        <p:nvSpPr>
          <p:cNvPr id="18" name="TextBox 18"/>
          <p:cNvSpPr txBox="1"/>
          <p:nvPr/>
        </p:nvSpPr>
        <p:spPr>
          <a:xfrm>
            <a:off x="668970" y="524291"/>
            <a:ext cx="2348550" cy="592675"/>
          </a:xfrm>
          <a:prstGeom prst="rect">
            <a:avLst/>
          </a:prstGeom>
        </p:spPr>
        <p:txBody>
          <a:bodyPr lIns="0" tIns="0" rIns="0" bIns="0" rtlCol="0" anchor="t">
            <a:spAutoFit/>
          </a:bodyPr>
          <a:lstStyle/>
          <a:p>
            <a:pPr algn="ctr">
              <a:lnSpc>
                <a:spcPts val="960"/>
              </a:lnSpc>
              <a:spcBef>
                <a:spcPct val="0"/>
              </a:spcBef>
            </a:pPr>
            <a:r>
              <a:rPr lang="en-US" sz="800" spc="120" dirty="0">
                <a:solidFill>
                  <a:srgbClr val="FFFFFF"/>
                </a:solidFill>
                <a:latin typeface="Poppins Bold Italics"/>
              </a:rPr>
              <a:t>LA ZONA NO HA SUFRIDO CAMBIOS GRAVES A NIVEL AMBIENTAL DESDE SU FUNDACIÓN SOLO SE PUEDE OBSERVAR ABANDONO EN CIERTAS ZONAS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39933" y="-42826"/>
            <a:ext cx="726118" cy="726118"/>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48359" y="1166246"/>
            <a:ext cx="726118" cy="72611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8" name="Group 8"/>
          <p:cNvGrpSpPr/>
          <p:nvPr/>
        </p:nvGrpSpPr>
        <p:grpSpPr>
          <a:xfrm>
            <a:off x="288981" y="207958"/>
            <a:ext cx="2622437" cy="1412883"/>
            <a:chOff x="0" y="0"/>
            <a:chExt cx="3885093" cy="2093160"/>
          </a:xfrm>
        </p:grpSpPr>
        <p:sp>
          <p:nvSpPr>
            <p:cNvPr id="9" name="Freeform 9"/>
            <p:cNvSpPr/>
            <p:nvPr/>
          </p:nvSpPr>
          <p:spPr>
            <a:xfrm>
              <a:off x="0" y="0"/>
              <a:ext cx="3885093" cy="2093160"/>
            </a:xfrm>
            <a:custGeom>
              <a:avLst/>
              <a:gdLst/>
              <a:ahLst/>
              <a:cxnLst/>
              <a:rect l="l" t="t" r="r" b="b"/>
              <a:pathLst>
                <a:path w="3885093" h="2093160">
                  <a:moveTo>
                    <a:pt x="0" y="0"/>
                  </a:moveTo>
                  <a:lnTo>
                    <a:pt x="3885093" y="0"/>
                  </a:lnTo>
                  <a:lnTo>
                    <a:pt x="3885093" y="2093160"/>
                  </a:lnTo>
                  <a:lnTo>
                    <a:pt x="0" y="2093160"/>
                  </a:lnTo>
                  <a:close/>
                </a:path>
              </a:pathLst>
            </a:custGeom>
            <a:solidFill>
              <a:srgbClr val="004AAD"/>
            </a:solidFill>
          </p:spPr>
        </p:sp>
        <p:sp>
          <p:nvSpPr>
            <p:cNvPr id="10" name="TextBox 10"/>
            <p:cNvSpPr txBox="1"/>
            <p:nvPr/>
          </p:nvSpPr>
          <p:spPr>
            <a:xfrm>
              <a:off x="0" y="9525"/>
              <a:ext cx="812800" cy="803275"/>
            </a:xfrm>
            <a:prstGeom prst="rect">
              <a:avLst/>
            </a:prstGeom>
          </p:spPr>
          <p:txBody>
            <a:bodyPr lIns="50800" tIns="50800" rIns="50800" bIns="50800" rtlCol="0" anchor="ctr"/>
            <a:lstStyle/>
            <a:p>
              <a:pPr algn="ctr">
                <a:lnSpc>
                  <a:spcPts val="499"/>
                </a:lnSpc>
              </a:pPr>
              <a:endParaRPr/>
            </a:p>
          </p:txBody>
        </p:sp>
      </p:grpSp>
      <p:grpSp>
        <p:nvGrpSpPr>
          <p:cNvPr id="11" name="Group 11"/>
          <p:cNvGrpSpPr/>
          <p:nvPr/>
        </p:nvGrpSpPr>
        <p:grpSpPr>
          <a:xfrm rot="-10800000">
            <a:off x="2962780" y="683292"/>
            <a:ext cx="109480" cy="930580"/>
            <a:chOff x="0" y="0"/>
            <a:chExt cx="145973" cy="1240773"/>
          </a:xfrm>
        </p:grpSpPr>
        <p:sp>
          <p:nvSpPr>
            <p:cNvPr id="12" name="AutoShape 12"/>
            <p:cNvSpPr/>
            <p:nvPr/>
          </p:nvSpPr>
          <p:spPr>
            <a:xfrm>
              <a:off x="0" y="145973"/>
              <a:ext cx="24329" cy="1094800"/>
            </a:xfrm>
            <a:prstGeom prst="rect">
              <a:avLst/>
            </a:prstGeom>
            <a:solidFill>
              <a:srgbClr val="050707"/>
            </a:solidFill>
          </p:spPr>
        </p:sp>
        <p:sp>
          <p:nvSpPr>
            <p:cNvPr id="13" name="AutoShape 13"/>
            <p:cNvSpPr/>
            <p:nvPr/>
          </p:nvSpPr>
          <p:spPr>
            <a:xfrm>
              <a:off x="121644" y="0"/>
              <a:ext cx="24329" cy="1094800"/>
            </a:xfrm>
            <a:prstGeom prst="rect">
              <a:avLst/>
            </a:prstGeom>
            <a:solidFill>
              <a:srgbClr val="050707"/>
            </a:solidFill>
          </p:spPr>
        </p:sp>
      </p:grpSp>
      <p:grpSp>
        <p:nvGrpSpPr>
          <p:cNvPr id="14" name="Group 14"/>
          <p:cNvGrpSpPr/>
          <p:nvPr/>
        </p:nvGrpSpPr>
        <p:grpSpPr>
          <a:xfrm rot="5465188">
            <a:off x="537402" y="-86907"/>
            <a:ext cx="109480" cy="930580"/>
            <a:chOff x="0" y="0"/>
            <a:chExt cx="145973" cy="1240773"/>
          </a:xfrm>
        </p:grpSpPr>
        <p:sp>
          <p:nvSpPr>
            <p:cNvPr id="15" name="AutoShape 15"/>
            <p:cNvSpPr/>
            <p:nvPr/>
          </p:nvSpPr>
          <p:spPr>
            <a:xfrm>
              <a:off x="0" y="145973"/>
              <a:ext cx="24329" cy="1094800"/>
            </a:xfrm>
            <a:prstGeom prst="rect">
              <a:avLst/>
            </a:prstGeom>
            <a:solidFill>
              <a:srgbClr val="050707"/>
            </a:solidFill>
          </p:spPr>
        </p:sp>
        <p:sp>
          <p:nvSpPr>
            <p:cNvPr id="16" name="AutoShape 16"/>
            <p:cNvSpPr/>
            <p:nvPr/>
          </p:nvSpPr>
          <p:spPr>
            <a:xfrm>
              <a:off x="121644" y="0"/>
              <a:ext cx="24329" cy="1094800"/>
            </a:xfrm>
            <a:prstGeom prst="rect">
              <a:avLst/>
            </a:prstGeom>
            <a:solidFill>
              <a:srgbClr val="050707"/>
            </a:solidFill>
          </p:spPr>
        </p:sp>
      </p:grpSp>
      <p:sp>
        <p:nvSpPr>
          <p:cNvPr id="17" name="TextBox 17"/>
          <p:cNvSpPr txBox="1"/>
          <p:nvPr/>
        </p:nvSpPr>
        <p:spPr>
          <a:xfrm>
            <a:off x="301328" y="642938"/>
            <a:ext cx="2610091" cy="542925"/>
          </a:xfrm>
          <a:prstGeom prst="rect">
            <a:avLst/>
          </a:prstGeom>
        </p:spPr>
        <p:txBody>
          <a:bodyPr lIns="0" tIns="0" rIns="0" bIns="0" rtlCol="0" anchor="t">
            <a:spAutoFit/>
          </a:bodyPr>
          <a:lstStyle/>
          <a:p>
            <a:pPr algn="ctr">
              <a:lnSpc>
                <a:spcPts val="1439"/>
              </a:lnSpc>
              <a:spcBef>
                <a:spcPct val="0"/>
              </a:spcBef>
            </a:pPr>
            <a:r>
              <a:rPr lang="en-US" sz="1200" spc="180" dirty="0">
                <a:solidFill>
                  <a:srgbClr val="FFFFFF"/>
                </a:solidFill>
                <a:latin typeface="Poppins Bold Italics"/>
              </a:rPr>
              <a:t>PROBLEMAS, NECESIDADES O INTERESES DEL CONTEXTO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5397" y="-207494"/>
            <a:ext cx="684612" cy="909540"/>
            <a:chOff x="0" y="0"/>
            <a:chExt cx="912817" cy="1212720"/>
          </a:xfrm>
        </p:grpSpPr>
        <p:grpSp>
          <p:nvGrpSpPr>
            <p:cNvPr id="3" name="Group 3"/>
            <p:cNvGrpSpPr/>
            <p:nvPr/>
          </p:nvGrpSpPr>
          <p:grpSpPr>
            <a:xfrm>
              <a:off x="0" y="299903"/>
              <a:ext cx="912817" cy="91281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5" name="AutoShape 5"/>
            <p:cNvSpPr/>
            <p:nvPr/>
          </p:nvSpPr>
          <p:spPr>
            <a:xfrm>
              <a:off x="419183" y="84782"/>
              <a:ext cx="14130" cy="635863"/>
            </a:xfrm>
            <a:prstGeom prst="rect">
              <a:avLst/>
            </a:prstGeom>
            <a:solidFill>
              <a:srgbClr val="050707"/>
            </a:solidFill>
          </p:spPr>
        </p:sp>
        <p:sp>
          <p:nvSpPr>
            <p:cNvPr id="6" name="AutoShape 6"/>
            <p:cNvSpPr/>
            <p:nvPr/>
          </p:nvSpPr>
          <p:spPr>
            <a:xfrm>
              <a:off x="489834" y="0"/>
              <a:ext cx="14130" cy="635863"/>
            </a:xfrm>
            <a:prstGeom prst="rect">
              <a:avLst/>
            </a:prstGeom>
            <a:solidFill>
              <a:srgbClr val="050707"/>
            </a:solidFill>
          </p:spPr>
        </p:sp>
      </p:grpSp>
      <p:grpSp>
        <p:nvGrpSpPr>
          <p:cNvPr id="7" name="Group 7"/>
          <p:cNvGrpSpPr/>
          <p:nvPr/>
        </p:nvGrpSpPr>
        <p:grpSpPr>
          <a:xfrm>
            <a:off x="2292830" y="1194492"/>
            <a:ext cx="1028395" cy="797531"/>
            <a:chOff x="0" y="0"/>
            <a:chExt cx="1371193" cy="1063374"/>
          </a:xfrm>
        </p:grpSpPr>
        <p:grpSp>
          <p:nvGrpSpPr>
            <p:cNvPr id="8" name="Group 8"/>
            <p:cNvGrpSpPr/>
            <p:nvPr/>
          </p:nvGrpSpPr>
          <p:grpSpPr>
            <a:xfrm>
              <a:off x="307819" y="0"/>
              <a:ext cx="1063374" cy="106337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0" name="AutoShape 10"/>
            <p:cNvSpPr/>
            <p:nvPr/>
          </p:nvSpPr>
          <p:spPr>
            <a:xfrm rot="5400000">
              <a:off x="362140" y="250657"/>
              <a:ext cx="16461" cy="740741"/>
            </a:xfrm>
            <a:prstGeom prst="rect">
              <a:avLst/>
            </a:prstGeom>
            <a:solidFill>
              <a:srgbClr val="050707"/>
            </a:solidFill>
          </p:spPr>
        </p:sp>
        <p:sp>
          <p:nvSpPr>
            <p:cNvPr id="11" name="AutoShape 11"/>
            <p:cNvSpPr/>
            <p:nvPr/>
          </p:nvSpPr>
          <p:spPr>
            <a:xfrm rot="5400000">
              <a:off x="460905" y="332962"/>
              <a:ext cx="16461" cy="740741"/>
            </a:xfrm>
            <a:prstGeom prst="rect">
              <a:avLst/>
            </a:prstGeom>
            <a:solidFill>
              <a:srgbClr val="050707"/>
            </a:solidFill>
          </p:spPr>
        </p:sp>
      </p:gr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4504" y="495779"/>
            <a:ext cx="192405" cy="196110"/>
          </a:xfrm>
          <a:prstGeom prst="rect">
            <a:avLst/>
          </a:prstGeom>
        </p:spPr>
      </p:pic>
      <p:sp>
        <p:nvSpPr>
          <p:cNvPr id="13" name="TextBox 13"/>
          <p:cNvSpPr txBox="1"/>
          <p:nvPr/>
        </p:nvSpPr>
        <p:spPr>
          <a:xfrm>
            <a:off x="483822" y="136304"/>
            <a:ext cx="2675681" cy="266703"/>
          </a:xfrm>
          <a:prstGeom prst="rect">
            <a:avLst/>
          </a:prstGeom>
        </p:spPr>
        <p:txBody>
          <a:bodyPr lIns="0" tIns="0" rIns="0" bIns="0" rtlCol="0" anchor="t">
            <a:spAutoFit/>
          </a:bodyPr>
          <a:lstStyle/>
          <a:p>
            <a:pPr algn="ctr">
              <a:lnSpc>
                <a:spcPts val="720"/>
              </a:lnSpc>
              <a:spcBef>
                <a:spcPct val="0"/>
              </a:spcBef>
            </a:pPr>
            <a:r>
              <a:rPr lang="en-US" sz="600" spc="90" dirty="0">
                <a:solidFill>
                  <a:srgbClr val="000000"/>
                </a:solidFill>
                <a:latin typeface="Poppins Bold Italics"/>
              </a:rPr>
              <a:t>DE ACUERDO A LAS OBSERVACIONES REALIZADAS Y LA APLICACIÓN DE ENTREVISTAS DESCUBRIMOS LA REALIDAD QUE ESTÁ AFECTANDO ESTA INSTITUCIÓN</a:t>
            </a:r>
          </a:p>
        </p:txBody>
      </p:sp>
      <p:sp>
        <p:nvSpPr>
          <p:cNvPr id="14" name="TextBox 14"/>
          <p:cNvSpPr txBox="1"/>
          <p:nvPr/>
        </p:nvSpPr>
        <p:spPr>
          <a:xfrm>
            <a:off x="251822" y="506391"/>
            <a:ext cx="2008404" cy="155836"/>
          </a:xfrm>
          <a:prstGeom prst="rect">
            <a:avLst/>
          </a:prstGeom>
        </p:spPr>
        <p:txBody>
          <a:bodyPr lIns="0" tIns="0" rIns="0" bIns="0" rtlCol="0" anchor="t">
            <a:spAutoFit/>
          </a:bodyPr>
          <a:lstStyle/>
          <a:p>
            <a:pPr>
              <a:lnSpc>
                <a:spcPts val="1364"/>
              </a:lnSpc>
            </a:pPr>
            <a:r>
              <a:rPr lang="en-US" sz="909" spc="9" dirty="0">
                <a:solidFill>
                  <a:srgbClr val="182722"/>
                </a:solidFill>
                <a:latin typeface="Poppins Light"/>
              </a:rPr>
              <a:t>la </a:t>
            </a:r>
            <a:r>
              <a:rPr lang="en-US" sz="909" spc="9" dirty="0" err="1">
                <a:solidFill>
                  <a:srgbClr val="182722"/>
                </a:solidFill>
                <a:latin typeface="Poppins Light"/>
              </a:rPr>
              <a:t>necesidad</a:t>
            </a:r>
            <a:r>
              <a:rPr lang="en-US" sz="909" spc="9" dirty="0">
                <a:solidFill>
                  <a:srgbClr val="182722"/>
                </a:solidFill>
                <a:latin typeface="Poppins Light"/>
              </a:rPr>
              <a:t> de un autobus</a:t>
            </a:r>
          </a:p>
        </p:txBody>
      </p:sp>
      <p:sp>
        <p:nvSpPr>
          <p:cNvPr id="15" name="TextBox 15"/>
          <p:cNvSpPr txBox="1"/>
          <p:nvPr/>
        </p:nvSpPr>
        <p:spPr>
          <a:xfrm>
            <a:off x="251822" y="788226"/>
            <a:ext cx="2916436" cy="155836"/>
          </a:xfrm>
          <a:prstGeom prst="rect">
            <a:avLst/>
          </a:prstGeom>
        </p:spPr>
        <p:txBody>
          <a:bodyPr lIns="0" tIns="0" rIns="0" bIns="0" rtlCol="0" anchor="t">
            <a:spAutoFit/>
          </a:bodyPr>
          <a:lstStyle/>
          <a:p>
            <a:pPr marL="0" lvl="0" indent="0" algn="l">
              <a:lnSpc>
                <a:spcPts val="1364"/>
              </a:lnSpc>
              <a:spcBef>
                <a:spcPct val="0"/>
              </a:spcBef>
            </a:pPr>
            <a:r>
              <a:rPr lang="en-US" sz="909" u="none" spc="9">
                <a:solidFill>
                  <a:srgbClr val="182722"/>
                </a:solidFill>
                <a:latin typeface="Poppins Light"/>
              </a:rPr>
              <a:t>realización o remodelación de una sala de ensayo</a:t>
            </a:r>
          </a:p>
        </p:txBody>
      </p:sp>
      <p:sp>
        <p:nvSpPr>
          <p:cNvPr id="16" name="TextBox 16"/>
          <p:cNvSpPr txBox="1"/>
          <p:nvPr/>
        </p:nvSpPr>
        <p:spPr>
          <a:xfrm>
            <a:off x="251822" y="1063316"/>
            <a:ext cx="3113976" cy="327286"/>
          </a:xfrm>
          <a:prstGeom prst="rect">
            <a:avLst/>
          </a:prstGeom>
        </p:spPr>
        <p:txBody>
          <a:bodyPr lIns="0" tIns="0" rIns="0" bIns="0" rtlCol="0" anchor="t">
            <a:spAutoFit/>
          </a:bodyPr>
          <a:lstStyle/>
          <a:p>
            <a:pPr marL="0" lvl="0" indent="0" algn="l">
              <a:lnSpc>
                <a:spcPts val="1364"/>
              </a:lnSpc>
              <a:spcBef>
                <a:spcPct val="0"/>
              </a:spcBef>
            </a:pPr>
            <a:r>
              <a:rPr lang="en-US" sz="909" u="none" spc="9" dirty="0" err="1">
                <a:solidFill>
                  <a:srgbClr val="182722"/>
                </a:solidFill>
                <a:latin typeface="Poppins Light"/>
              </a:rPr>
              <a:t>sistema</a:t>
            </a:r>
            <a:r>
              <a:rPr lang="en-US" sz="909" u="none" spc="9" dirty="0">
                <a:solidFill>
                  <a:srgbClr val="182722"/>
                </a:solidFill>
                <a:latin typeface="Poppins Light"/>
              </a:rPr>
              <a:t> de </a:t>
            </a:r>
            <a:r>
              <a:rPr lang="en-US" sz="909" u="none" spc="9" dirty="0" err="1">
                <a:solidFill>
                  <a:srgbClr val="182722"/>
                </a:solidFill>
                <a:latin typeface="Poppins Light"/>
              </a:rPr>
              <a:t>información</a:t>
            </a:r>
            <a:r>
              <a:rPr lang="en-US" sz="909" u="none" spc="9" dirty="0">
                <a:solidFill>
                  <a:srgbClr val="182722"/>
                </a:solidFill>
                <a:latin typeface="Poppins Light"/>
              </a:rPr>
              <a:t> que le </a:t>
            </a:r>
            <a:r>
              <a:rPr lang="en-US" sz="909" u="none" spc="9" dirty="0" err="1">
                <a:solidFill>
                  <a:srgbClr val="182722"/>
                </a:solidFill>
                <a:latin typeface="Poppins Light"/>
              </a:rPr>
              <a:t>ayude</a:t>
            </a:r>
            <a:r>
              <a:rPr lang="en-US" sz="909" u="none" spc="9" dirty="0">
                <a:solidFill>
                  <a:srgbClr val="182722"/>
                </a:solidFill>
                <a:latin typeface="Poppins Light"/>
              </a:rPr>
              <a:t> al control de </a:t>
            </a:r>
            <a:r>
              <a:rPr lang="en-US" sz="909" u="none" spc="9" dirty="0" err="1">
                <a:solidFill>
                  <a:srgbClr val="182722"/>
                </a:solidFill>
                <a:latin typeface="Poppins Light"/>
              </a:rPr>
              <a:t>inventario</a:t>
            </a:r>
            <a:r>
              <a:rPr lang="en-US" sz="909" u="none" spc="9" dirty="0">
                <a:solidFill>
                  <a:srgbClr val="182722"/>
                </a:solidFill>
                <a:latin typeface="Poppins Light"/>
              </a:rPr>
              <a:t> </a:t>
            </a:r>
          </a:p>
        </p:txBody>
      </p:sp>
      <p:sp>
        <p:nvSpPr>
          <p:cNvPr id="17" name="TextBox 17"/>
          <p:cNvSpPr txBox="1"/>
          <p:nvPr/>
        </p:nvSpPr>
        <p:spPr>
          <a:xfrm>
            <a:off x="251822" y="1408180"/>
            <a:ext cx="2951349" cy="319985"/>
          </a:xfrm>
          <a:prstGeom prst="rect">
            <a:avLst/>
          </a:prstGeom>
        </p:spPr>
        <p:txBody>
          <a:bodyPr lIns="0" tIns="0" rIns="0" bIns="0" rtlCol="0" anchor="t">
            <a:spAutoFit/>
          </a:bodyPr>
          <a:lstStyle/>
          <a:p>
            <a:pPr marL="0" lvl="0" indent="0" algn="l">
              <a:lnSpc>
                <a:spcPts val="1364"/>
              </a:lnSpc>
              <a:spcBef>
                <a:spcPct val="0"/>
              </a:spcBef>
            </a:pPr>
            <a:r>
              <a:rPr lang="en-US" sz="909" u="none" spc="9" dirty="0" err="1">
                <a:solidFill>
                  <a:srgbClr val="182722"/>
                </a:solidFill>
                <a:latin typeface="Poppins Light"/>
              </a:rPr>
              <a:t>sistema</a:t>
            </a:r>
            <a:r>
              <a:rPr lang="en-US" sz="909" u="none" spc="9" dirty="0">
                <a:solidFill>
                  <a:srgbClr val="182722"/>
                </a:solidFill>
                <a:latin typeface="Poppins Light"/>
              </a:rPr>
              <a:t> que </a:t>
            </a:r>
            <a:r>
              <a:rPr lang="en-US" sz="909" u="none" spc="9" dirty="0" err="1">
                <a:solidFill>
                  <a:srgbClr val="182722"/>
                </a:solidFill>
                <a:latin typeface="Poppins Light"/>
              </a:rPr>
              <a:t>ayude</a:t>
            </a:r>
            <a:r>
              <a:rPr lang="en-US" sz="909" u="none" spc="9" dirty="0">
                <a:solidFill>
                  <a:srgbClr val="182722"/>
                </a:solidFill>
                <a:latin typeface="Poppins Light"/>
              </a:rPr>
              <a:t> a </a:t>
            </a:r>
            <a:r>
              <a:rPr lang="en-US" sz="909" u="none" spc="9" dirty="0" err="1">
                <a:solidFill>
                  <a:srgbClr val="182722"/>
                </a:solidFill>
                <a:latin typeface="Poppins Light"/>
              </a:rPr>
              <a:t>llevar</a:t>
            </a:r>
            <a:r>
              <a:rPr lang="en-US" sz="909" u="none" spc="9" dirty="0">
                <a:solidFill>
                  <a:srgbClr val="182722"/>
                </a:solidFill>
                <a:latin typeface="Poppins Light"/>
              </a:rPr>
              <a:t> un control de </a:t>
            </a:r>
            <a:r>
              <a:rPr lang="en-US" sz="909" u="none" spc="9" dirty="0" err="1">
                <a:solidFill>
                  <a:srgbClr val="182722"/>
                </a:solidFill>
                <a:latin typeface="Poppins Light"/>
              </a:rPr>
              <a:t>horario</a:t>
            </a:r>
            <a:r>
              <a:rPr lang="en-US" sz="909" u="none" spc="9" dirty="0">
                <a:solidFill>
                  <a:srgbClr val="182722"/>
                </a:solidFill>
                <a:latin typeface="Poppins Light"/>
              </a:rPr>
              <a:t> del personal</a:t>
            </a:r>
          </a:p>
        </p:txBody>
      </p:sp>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4504" y="777614"/>
            <a:ext cx="192405" cy="196110"/>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4504" y="1082366"/>
            <a:ext cx="192405" cy="196110"/>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4504" y="1397147"/>
            <a:ext cx="192405" cy="196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323979" y="888841"/>
            <a:ext cx="1070098" cy="1070098"/>
          </a:xfrm>
          <a:prstGeom prst="rect">
            <a:avLst/>
          </a:prstGeom>
        </p:spPr>
      </p:pic>
      <p:grpSp>
        <p:nvGrpSpPr>
          <p:cNvPr id="3" name="Group 3"/>
          <p:cNvGrpSpPr/>
          <p:nvPr/>
        </p:nvGrpSpPr>
        <p:grpSpPr>
          <a:xfrm>
            <a:off x="3020978" y="605202"/>
            <a:ext cx="109480" cy="930580"/>
            <a:chOff x="0" y="0"/>
            <a:chExt cx="145973" cy="1240773"/>
          </a:xfrm>
        </p:grpSpPr>
        <p:sp>
          <p:nvSpPr>
            <p:cNvPr id="4" name="AutoShape 4"/>
            <p:cNvSpPr/>
            <p:nvPr/>
          </p:nvSpPr>
          <p:spPr>
            <a:xfrm>
              <a:off x="0" y="145973"/>
              <a:ext cx="24329" cy="1094800"/>
            </a:xfrm>
            <a:prstGeom prst="rect">
              <a:avLst/>
            </a:prstGeom>
            <a:solidFill>
              <a:srgbClr val="050707"/>
            </a:solidFill>
          </p:spPr>
        </p:sp>
        <p:sp>
          <p:nvSpPr>
            <p:cNvPr id="5" name="AutoShape 5"/>
            <p:cNvSpPr/>
            <p:nvPr/>
          </p:nvSpPr>
          <p:spPr>
            <a:xfrm>
              <a:off x="121644" y="0"/>
              <a:ext cx="24329" cy="1094800"/>
            </a:xfrm>
            <a:prstGeom prst="rect">
              <a:avLst/>
            </a:prstGeom>
            <a:solidFill>
              <a:srgbClr val="050707"/>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5602" y="-221288"/>
            <a:ext cx="1070098" cy="1070098"/>
          </a:xfrm>
          <a:prstGeom prst="rect">
            <a:avLst/>
          </a:prstGeom>
        </p:spPr>
      </p:pic>
      <p:grpSp>
        <p:nvGrpSpPr>
          <p:cNvPr id="7" name="Group 7"/>
          <p:cNvGrpSpPr/>
          <p:nvPr/>
        </p:nvGrpSpPr>
        <p:grpSpPr>
          <a:xfrm rot="5400000">
            <a:off x="829749" y="-282410"/>
            <a:ext cx="109480" cy="930580"/>
            <a:chOff x="0" y="0"/>
            <a:chExt cx="145973" cy="1240773"/>
          </a:xfrm>
        </p:grpSpPr>
        <p:sp>
          <p:nvSpPr>
            <p:cNvPr id="8" name="AutoShape 8"/>
            <p:cNvSpPr/>
            <p:nvPr/>
          </p:nvSpPr>
          <p:spPr>
            <a:xfrm>
              <a:off x="0" y="145973"/>
              <a:ext cx="24329" cy="1094800"/>
            </a:xfrm>
            <a:prstGeom prst="rect">
              <a:avLst/>
            </a:prstGeom>
            <a:solidFill>
              <a:srgbClr val="050707"/>
            </a:solidFill>
          </p:spPr>
        </p:sp>
        <p:sp>
          <p:nvSpPr>
            <p:cNvPr id="9" name="AutoShape 9"/>
            <p:cNvSpPr/>
            <p:nvPr/>
          </p:nvSpPr>
          <p:spPr>
            <a:xfrm>
              <a:off x="121644" y="0"/>
              <a:ext cx="24329" cy="1094800"/>
            </a:xfrm>
            <a:prstGeom prst="rect">
              <a:avLst/>
            </a:prstGeom>
            <a:solidFill>
              <a:srgbClr val="050707"/>
            </a:solidFill>
          </p:spPr>
        </p:sp>
      </p:grpSp>
      <p:sp>
        <p:nvSpPr>
          <p:cNvPr id="10" name="TextBox 10"/>
          <p:cNvSpPr txBox="1"/>
          <p:nvPr/>
        </p:nvSpPr>
        <p:spPr>
          <a:xfrm>
            <a:off x="66364" y="154605"/>
            <a:ext cx="564729" cy="415485"/>
          </a:xfrm>
          <a:prstGeom prst="rect">
            <a:avLst/>
          </a:prstGeom>
        </p:spPr>
        <p:txBody>
          <a:bodyPr lIns="0" tIns="0" rIns="0" bIns="0" rtlCol="0" anchor="t">
            <a:spAutoFit/>
          </a:bodyPr>
          <a:lstStyle/>
          <a:p>
            <a:pPr>
              <a:lnSpc>
                <a:spcPts val="3239"/>
              </a:lnSpc>
            </a:pPr>
            <a:r>
              <a:rPr lang="en-US" sz="2945" dirty="0" err="1">
                <a:solidFill>
                  <a:srgbClr val="050707"/>
                </a:solidFill>
                <a:latin typeface="Poppins Bold Bold Italics"/>
              </a:rPr>
              <a:t>En</a:t>
            </a:r>
            <a:endParaRPr lang="en-US" sz="2945" dirty="0">
              <a:solidFill>
                <a:srgbClr val="050707"/>
              </a:solidFill>
              <a:latin typeface="Poppins Bold Bold Italics"/>
            </a:endParaRPr>
          </a:p>
        </p:txBody>
      </p:sp>
      <p:sp>
        <p:nvSpPr>
          <p:cNvPr id="11" name="TextBox 11"/>
          <p:cNvSpPr txBox="1"/>
          <p:nvPr/>
        </p:nvSpPr>
        <p:spPr>
          <a:xfrm>
            <a:off x="182880" y="383172"/>
            <a:ext cx="1503233" cy="721894"/>
          </a:xfrm>
          <a:prstGeom prst="rect">
            <a:avLst/>
          </a:prstGeom>
        </p:spPr>
        <p:txBody>
          <a:bodyPr lIns="0" tIns="0" rIns="0" bIns="0" rtlCol="0" anchor="t">
            <a:spAutoFit/>
          </a:bodyPr>
          <a:lstStyle/>
          <a:p>
            <a:pPr>
              <a:lnSpc>
                <a:spcPts val="813"/>
              </a:lnSpc>
            </a:pPr>
            <a:r>
              <a:rPr lang="en-US" sz="739" spc="36">
                <a:solidFill>
                  <a:srgbClr val="050707"/>
                </a:solidFill>
                <a:latin typeface="Poppins Bold Bold Italics"/>
              </a:rPr>
              <a:t>           </a:t>
            </a:r>
            <a:r>
              <a:rPr lang="en-US" sz="739" spc="7">
                <a:solidFill>
                  <a:srgbClr val="050707"/>
                </a:solidFill>
                <a:latin typeface="Arimo Bold Italics"/>
              </a:rPr>
              <a:t> la actualidad las aplicaciones tecnológicas y el software inteligente juegan un papel importante en las empresas.</a:t>
            </a:r>
          </a:p>
        </p:txBody>
      </p:sp>
      <p:sp>
        <p:nvSpPr>
          <p:cNvPr id="12" name="TextBox 12"/>
          <p:cNvSpPr txBox="1"/>
          <p:nvPr/>
        </p:nvSpPr>
        <p:spPr>
          <a:xfrm>
            <a:off x="1600200" y="120306"/>
            <a:ext cx="688192" cy="415485"/>
          </a:xfrm>
          <a:prstGeom prst="rect">
            <a:avLst/>
          </a:prstGeom>
        </p:spPr>
        <p:txBody>
          <a:bodyPr lIns="0" tIns="0" rIns="0" bIns="0" rtlCol="0" anchor="t">
            <a:spAutoFit/>
          </a:bodyPr>
          <a:lstStyle/>
          <a:p>
            <a:pPr>
              <a:lnSpc>
                <a:spcPts val="3239"/>
              </a:lnSpc>
            </a:pPr>
            <a:r>
              <a:rPr lang="en-US" sz="2945">
                <a:solidFill>
                  <a:srgbClr val="050707"/>
                </a:solidFill>
                <a:latin typeface="Poppins Bold Bold Italics"/>
              </a:rPr>
              <a:t>No</a:t>
            </a:r>
          </a:p>
        </p:txBody>
      </p:sp>
      <p:sp>
        <p:nvSpPr>
          <p:cNvPr id="13" name="TextBox 13"/>
          <p:cNvSpPr txBox="1"/>
          <p:nvPr/>
        </p:nvSpPr>
        <p:spPr>
          <a:xfrm>
            <a:off x="1715947" y="313761"/>
            <a:ext cx="1447559" cy="410369"/>
          </a:xfrm>
          <a:prstGeom prst="rect">
            <a:avLst/>
          </a:prstGeom>
        </p:spPr>
        <p:txBody>
          <a:bodyPr lIns="0" tIns="0" rIns="0" bIns="0" rtlCol="0" anchor="t">
            <a:spAutoFit/>
          </a:bodyPr>
          <a:lstStyle/>
          <a:p>
            <a:pPr>
              <a:lnSpc>
                <a:spcPts val="813"/>
              </a:lnSpc>
            </a:pPr>
            <a:r>
              <a:rPr lang="en-US" sz="739" spc="36" dirty="0">
                <a:solidFill>
                  <a:srgbClr val="050707"/>
                </a:solidFill>
                <a:latin typeface="Poppins Bold Bold Italics"/>
              </a:rPr>
              <a:t>             </a:t>
            </a:r>
            <a:r>
              <a:rPr lang="en-US" sz="739" spc="7" dirty="0" err="1" smtClean="0">
                <a:solidFill>
                  <a:srgbClr val="050707"/>
                </a:solidFill>
                <a:latin typeface="Arimo Bold Italics"/>
              </a:rPr>
              <a:t>es</a:t>
            </a:r>
            <a:r>
              <a:rPr lang="en-US" sz="739" spc="7" dirty="0" smtClean="0">
                <a:solidFill>
                  <a:srgbClr val="050707"/>
                </a:solidFill>
                <a:latin typeface="Arimo Bold Italics"/>
              </a:rPr>
              <a:t> un </a:t>
            </a:r>
            <a:r>
              <a:rPr lang="en-US" sz="739" spc="7" dirty="0" err="1" smtClean="0">
                <a:solidFill>
                  <a:srgbClr val="050707"/>
                </a:solidFill>
                <a:latin typeface="Arimo Bold Italics"/>
              </a:rPr>
              <a:t>lujo</a:t>
            </a:r>
            <a:r>
              <a:rPr lang="en-US" sz="739" spc="7" dirty="0" smtClean="0">
                <a:solidFill>
                  <a:srgbClr val="050707"/>
                </a:solidFill>
                <a:latin typeface="Arimo Bold Italics"/>
              </a:rPr>
              <a:t> </a:t>
            </a:r>
            <a:r>
              <a:rPr lang="en-US" sz="739" spc="7" dirty="0" err="1" smtClean="0">
                <a:solidFill>
                  <a:srgbClr val="050707"/>
                </a:solidFill>
                <a:latin typeface="Arimo Bold Italics"/>
              </a:rPr>
              <a:t>sino</a:t>
            </a:r>
            <a:r>
              <a:rPr lang="en-US" sz="739" spc="7" dirty="0" smtClean="0">
                <a:solidFill>
                  <a:srgbClr val="050707"/>
                </a:solidFill>
                <a:latin typeface="Arimo Bold Italics"/>
              </a:rPr>
              <a:t> </a:t>
            </a:r>
            <a:r>
              <a:rPr lang="en-US" sz="739" spc="7" dirty="0" err="1" smtClean="0">
                <a:solidFill>
                  <a:srgbClr val="050707"/>
                </a:solidFill>
                <a:latin typeface="Arimo Bold Italics"/>
              </a:rPr>
              <a:t>una</a:t>
            </a:r>
            <a:r>
              <a:rPr lang="en-US" sz="739" spc="7" dirty="0" smtClean="0">
                <a:solidFill>
                  <a:srgbClr val="050707"/>
                </a:solidFill>
                <a:latin typeface="Arimo Bold Italics"/>
              </a:rPr>
              <a:t> </a:t>
            </a:r>
            <a:r>
              <a:rPr lang="en-US" sz="739" spc="7" dirty="0" err="1" smtClean="0">
                <a:solidFill>
                  <a:srgbClr val="050707"/>
                </a:solidFill>
                <a:latin typeface="Arimo Bold Italics"/>
              </a:rPr>
              <a:t>necesidad</a:t>
            </a:r>
            <a:r>
              <a:rPr lang="en-US" sz="739" spc="7" dirty="0" smtClean="0">
                <a:solidFill>
                  <a:srgbClr val="050707"/>
                </a:solidFill>
                <a:latin typeface="Arimo Bold Italics"/>
              </a:rPr>
              <a:t> </a:t>
            </a:r>
            <a:r>
              <a:rPr lang="en-US" sz="739" spc="7" dirty="0" err="1" smtClean="0">
                <a:solidFill>
                  <a:srgbClr val="050707"/>
                </a:solidFill>
                <a:latin typeface="Arimo Bold Italics"/>
              </a:rPr>
              <a:t>tener</a:t>
            </a:r>
            <a:endParaRPr lang="en-US" sz="739" spc="7" dirty="0" smtClean="0">
              <a:solidFill>
                <a:srgbClr val="050707"/>
              </a:solidFill>
              <a:latin typeface="Arimo Bold Italics"/>
            </a:endParaRPr>
          </a:p>
          <a:p>
            <a:pPr>
              <a:lnSpc>
                <a:spcPts val="813"/>
              </a:lnSpc>
            </a:pPr>
            <a:r>
              <a:rPr lang="en-US" sz="739" spc="7" dirty="0" err="1" smtClean="0">
                <a:solidFill>
                  <a:srgbClr val="050707"/>
                </a:solidFill>
                <a:latin typeface="Arimo Bold Italics"/>
              </a:rPr>
              <a:t>actualizado</a:t>
            </a:r>
            <a:r>
              <a:rPr lang="en-US" sz="739" spc="7" dirty="0" smtClean="0">
                <a:solidFill>
                  <a:srgbClr val="050707"/>
                </a:solidFill>
                <a:latin typeface="Arimo Bold Italics"/>
              </a:rPr>
              <a:t> </a:t>
            </a:r>
            <a:r>
              <a:rPr lang="en-US" sz="739" spc="7" dirty="0" err="1">
                <a:solidFill>
                  <a:srgbClr val="050707"/>
                </a:solidFill>
                <a:latin typeface="Arimo Bold Italics"/>
              </a:rPr>
              <a:t>su</a:t>
            </a:r>
            <a:r>
              <a:rPr lang="en-US" sz="739" spc="7" dirty="0">
                <a:solidFill>
                  <a:srgbClr val="050707"/>
                </a:solidFill>
                <a:latin typeface="Arimo Bold Italics"/>
              </a:rPr>
              <a:t> </a:t>
            </a:r>
            <a:r>
              <a:rPr lang="en-US" sz="739" spc="7" dirty="0" err="1">
                <a:solidFill>
                  <a:srgbClr val="050707"/>
                </a:solidFill>
                <a:latin typeface="Arimo Bold Italics"/>
              </a:rPr>
              <a:t>sistema</a:t>
            </a:r>
            <a:r>
              <a:rPr lang="en-US" sz="739" spc="7" dirty="0">
                <a:solidFill>
                  <a:srgbClr val="050707"/>
                </a:solidFill>
                <a:latin typeface="Arimo Bold Italics"/>
              </a:rPr>
              <a:t> con el </a:t>
            </a:r>
            <a:r>
              <a:rPr lang="en-US" sz="739" spc="7" dirty="0" err="1">
                <a:solidFill>
                  <a:srgbClr val="050707"/>
                </a:solidFill>
                <a:latin typeface="Arimo Bold Italics"/>
              </a:rPr>
              <a:t>último</a:t>
            </a:r>
            <a:r>
              <a:rPr lang="en-US" sz="739" spc="7" dirty="0">
                <a:solidFill>
                  <a:srgbClr val="050707"/>
                </a:solidFill>
                <a:latin typeface="Arimo Bold Italics"/>
              </a:rPr>
              <a:t> software del </a:t>
            </a:r>
            <a:r>
              <a:rPr lang="en-US" sz="739" spc="7" dirty="0" err="1">
                <a:solidFill>
                  <a:srgbClr val="050707"/>
                </a:solidFill>
                <a:latin typeface="Arimo Bold Italics"/>
              </a:rPr>
              <a:t>mercado</a:t>
            </a:r>
            <a:endParaRPr lang="en-US" sz="739" spc="7" dirty="0">
              <a:solidFill>
                <a:srgbClr val="050707"/>
              </a:solidFill>
              <a:latin typeface="Arimo Bold Italics"/>
            </a:endParaRPr>
          </a:p>
        </p:txBody>
      </p:sp>
      <p:sp>
        <p:nvSpPr>
          <p:cNvPr id="14" name="TextBox 14"/>
          <p:cNvSpPr txBox="1"/>
          <p:nvPr/>
        </p:nvSpPr>
        <p:spPr>
          <a:xfrm>
            <a:off x="709813" y="985633"/>
            <a:ext cx="1729913" cy="415485"/>
          </a:xfrm>
          <a:prstGeom prst="rect">
            <a:avLst/>
          </a:prstGeom>
        </p:spPr>
        <p:txBody>
          <a:bodyPr lIns="0" tIns="0" rIns="0" bIns="0" rtlCol="0" anchor="t">
            <a:spAutoFit/>
          </a:bodyPr>
          <a:lstStyle/>
          <a:p>
            <a:pPr>
              <a:lnSpc>
                <a:spcPts val="3239"/>
              </a:lnSpc>
            </a:pPr>
            <a:r>
              <a:rPr lang="en-US" sz="2945" dirty="0" err="1">
                <a:solidFill>
                  <a:srgbClr val="050707"/>
                </a:solidFill>
                <a:latin typeface="Poppins Bold Bold Italics"/>
              </a:rPr>
              <a:t>Además</a:t>
            </a:r>
            <a:endParaRPr lang="en-US" sz="2945" dirty="0">
              <a:solidFill>
                <a:srgbClr val="050707"/>
              </a:solidFill>
              <a:latin typeface="Poppins Bold Bold Italics"/>
            </a:endParaRPr>
          </a:p>
        </p:txBody>
      </p:sp>
      <p:sp>
        <p:nvSpPr>
          <p:cNvPr id="15" name="TextBox 15"/>
          <p:cNvSpPr txBox="1"/>
          <p:nvPr/>
        </p:nvSpPr>
        <p:spPr>
          <a:xfrm>
            <a:off x="373510" y="1304523"/>
            <a:ext cx="2562586" cy="524277"/>
          </a:xfrm>
          <a:prstGeom prst="rect">
            <a:avLst/>
          </a:prstGeom>
        </p:spPr>
        <p:txBody>
          <a:bodyPr lIns="0" tIns="0" rIns="0" bIns="0" rtlCol="0" anchor="t">
            <a:spAutoFit/>
          </a:bodyPr>
          <a:lstStyle/>
          <a:p>
            <a:pPr>
              <a:lnSpc>
                <a:spcPts val="813"/>
              </a:lnSpc>
            </a:pPr>
            <a:r>
              <a:rPr lang="en-US" sz="739" spc="7" dirty="0">
                <a:solidFill>
                  <a:srgbClr val="050707"/>
                </a:solidFill>
                <a:latin typeface="Arimo Bold Italics"/>
              </a:rPr>
              <a:t>el </a:t>
            </a:r>
            <a:r>
              <a:rPr lang="en-US" sz="739" spc="7" dirty="0" err="1">
                <a:solidFill>
                  <a:srgbClr val="050707"/>
                </a:solidFill>
                <a:latin typeface="Arimo Bold Italics"/>
              </a:rPr>
              <a:t>activo</a:t>
            </a:r>
            <a:r>
              <a:rPr lang="en-US" sz="739" spc="7" dirty="0">
                <a:solidFill>
                  <a:srgbClr val="050707"/>
                </a:solidFill>
                <a:latin typeface="Arimo Bold Italics"/>
              </a:rPr>
              <a:t> </a:t>
            </a:r>
            <a:r>
              <a:rPr lang="en-US" sz="739" spc="7" dirty="0" err="1">
                <a:solidFill>
                  <a:srgbClr val="050707"/>
                </a:solidFill>
                <a:latin typeface="Arimo Bold Italics"/>
              </a:rPr>
              <a:t>más</a:t>
            </a:r>
            <a:r>
              <a:rPr lang="en-US" sz="739" spc="7" dirty="0">
                <a:solidFill>
                  <a:srgbClr val="050707"/>
                </a:solidFill>
                <a:latin typeface="Arimo Bold Italics"/>
              </a:rPr>
              <a:t> </a:t>
            </a:r>
            <a:r>
              <a:rPr lang="en-US" sz="739" spc="7" dirty="0" err="1">
                <a:solidFill>
                  <a:srgbClr val="050707"/>
                </a:solidFill>
                <a:latin typeface="Arimo Bold Italics"/>
              </a:rPr>
              <a:t>importante</a:t>
            </a:r>
            <a:r>
              <a:rPr lang="en-US" sz="739" spc="7" dirty="0">
                <a:solidFill>
                  <a:srgbClr val="050707"/>
                </a:solidFill>
                <a:latin typeface="Arimo Bold Italics"/>
              </a:rPr>
              <a:t> de </a:t>
            </a:r>
            <a:r>
              <a:rPr lang="en-US" sz="739" spc="7" dirty="0" err="1">
                <a:solidFill>
                  <a:srgbClr val="050707"/>
                </a:solidFill>
                <a:latin typeface="Arimo Bold Italics"/>
              </a:rPr>
              <a:t>una</a:t>
            </a:r>
            <a:r>
              <a:rPr lang="en-US" sz="739" spc="7" dirty="0">
                <a:solidFill>
                  <a:srgbClr val="050707"/>
                </a:solidFill>
                <a:latin typeface="Arimo Bold Italics"/>
              </a:rPr>
              <a:t> </a:t>
            </a:r>
            <a:r>
              <a:rPr lang="en-US" sz="739" spc="7" dirty="0" err="1">
                <a:solidFill>
                  <a:srgbClr val="050707"/>
                </a:solidFill>
                <a:latin typeface="Arimo Bold Italics"/>
              </a:rPr>
              <a:t>empresa</a:t>
            </a:r>
            <a:r>
              <a:rPr lang="en-US" sz="739" spc="7" dirty="0">
                <a:solidFill>
                  <a:srgbClr val="050707"/>
                </a:solidFill>
                <a:latin typeface="Arimo Bold Italics"/>
              </a:rPr>
              <a:t> </a:t>
            </a:r>
            <a:r>
              <a:rPr lang="en-US" sz="739" spc="7" dirty="0" err="1">
                <a:solidFill>
                  <a:srgbClr val="050707"/>
                </a:solidFill>
                <a:latin typeface="Arimo Bold Italics"/>
              </a:rPr>
              <a:t>es</a:t>
            </a:r>
            <a:r>
              <a:rPr lang="en-US" sz="739" spc="7" dirty="0">
                <a:solidFill>
                  <a:srgbClr val="050707"/>
                </a:solidFill>
                <a:latin typeface="Arimo Bold Italics"/>
              </a:rPr>
              <a:t> la </a:t>
            </a:r>
            <a:r>
              <a:rPr lang="en-US" sz="739" spc="7" dirty="0" err="1">
                <a:solidFill>
                  <a:srgbClr val="050707"/>
                </a:solidFill>
                <a:latin typeface="Arimo Bold Italics"/>
              </a:rPr>
              <a:t>información</a:t>
            </a:r>
            <a:r>
              <a:rPr lang="en-US" sz="739" spc="7" dirty="0">
                <a:solidFill>
                  <a:srgbClr val="050707"/>
                </a:solidFill>
                <a:latin typeface="Arimo Bold Italics"/>
              </a:rPr>
              <a:t>  </a:t>
            </a:r>
            <a:r>
              <a:rPr lang="en-US" sz="739" spc="7" dirty="0" err="1">
                <a:solidFill>
                  <a:srgbClr val="050707"/>
                </a:solidFill>
                <a:latin typeface="Arimo Bold Italics"/>
              </a:rPr>
              <a:t>por</a:t>
            </a:r>
            <a:r>
              <a:rPr lang="en-US" sz="739" spc="7" dirty="0">
                <a:solidFill>
                  <a:srgbClr val="050707"/>
                </a:solidFill>
                <a:latin typeface="Arimo Bold Italics"/>
              </a:rPr>
              <a:t> lo </a:t>
            </a:r>
            <a:r>
              <a:rPr lang="en-US" sz="739" spc="7" dirty="0" err="1">
                <a:solidFill>
                  <a:srgbClr val="050707"/>
                </a:solidFill>
                <a:latin typeface="Arimo Bold Italics"/>
              </a:rPr>
              <a:t>cual</a:t>
            </a:r>
            <a:r>
              <a:rPr lang="en-US" sz="739" spc="7" dirty="0">
                <a:solidFill>
                  <a:srgbClr val="050707"/>
                </a:solidFill>
                <a:latin typeface="Arimo Bold Italics"/>
              </a:rPr>
              <a:t> </a:t>
            </a:r>
            <a:r>
              <a:rPr lang="en-US" sz="739" spc="7" dirty="0" err="1">
                <a:solidFill>
                  <a:srgbClr val="050707"/>
                </a:solidFill>
                <a:latin typeface="Arimo Bold Italics"/>
              </a:rPr>
              <a:t>en</a:t>
            </a:r>
            <a:r>
              <a:rPr lang="en-US" sz="739" spc="7" dirty="0">
                <a:solidFill>
                  <a:srgbClr val="050707"/>
                </a:solidFill>
                <a:latin typeface="Arimo Bold Italics"/>
              </a:rPr>
              <a:t> </a:t>
            </a:r>
            <a:r>
              <a:rPr lang="en-US" sz="739" spc="7" dirty="0" err="1">
                <a:solidFill>
                  <a:srgbClr val="050707"/>
                </a:solidFill>
                <a:latin typeface="Arimo Bold Italics"/>
              </a:rPr>
              <a:t>los</a:t>
            </a:r>
            <a:endParaRPr lang="en-US" sz="739" spc="7" dirty="0">
              <a:solidFill>
                <a:srgbClr val="050707"/>
              </a:solidFill>
              <a:latin typeface="Arimo Bold Italics"/>
            </a:endParaRPr>
          </a:p>
          <a:p>
            <a:pPr>
              <a:lnSpc>
                <a:spcPts val="813"/>
              </a:lnSpc>
            </a:pPr>
            <a:r>
              <a:rPr lang="en-US" sz="739" spc="7" dirty="0" err="1">
                <a:solidFill>
                  <a:srgbClr val="050707"/>
                </a:solidFill>
                <a:latin typeface="Arimo Bold Italics"/>
              </a:rPr>
              <a:t>procesos</a:t>
            </a:r>
            <a:r>
              <a:rPr lang="en-US" sz="739" spc="7" dirty="0">
                <a:solidFill>
                  <a:srgbClr val="050707"/>
                </a:solidFill>
                <a:latin typeface="Arimo Bold Italics"/>
              </a:rPr>
              <a:t> se </a:t>
            </a:r>
            <a:r>
              <a:rPr lang="en-US" sz="739" spc="7" dirty="0" err="1">
                <a:solidFill>
                  <a:srgbClr val="050707"/>
                </a:solidFill>
                <a:latin typeface="Arimo Bold Italics"/>
              </a:rPr>
              <a:t>debe</a:t>
            </a:r>
            <a:r>
              <a:rPr lang="en-US" sz="739" spc="7" dirty="0">
                <a:solidFill>
                  <a:srgbClr val="050707"/>
                </a:solidFill>
                <a:latin typeface="Arimo Bold Italics"/>
              </a:rPr>
              <a:t> </a:t>
            </a:r>
            <a:r>
              <a:rPr lang="en-US" sz="739" spc="7" dirty="0" err="1">
                <a:solidFill>
                  <a:srgbClr val="050707"/>
                </a:solidFill>
                <a:latin typeface="Arimo Bold Italics"/>
              </a:rPr>
              <a:t>manejar</a:t>
            </a:r>
            <a:r>
              <a:rPr lang="en-US" sz="739" spc="7" dirty="0">
                <a:solidFill>
                  <a:srgbClr val="050707"/>
                </a:solidFill>
                <a:latin typeface="Arimo Bold Italics"/>
              </a:rPr>
              <a:t> </a:t>
            </a:r>
            <a:r>
              <a:rPr lang="en-US" sz="739" spc="7" dirty="0" err="1">
                <a:solidFill>
                  <a:srgbClr val="050707"/>
                </a:solidFill>
                <a:latin typeface="Arimo Bold Italics"/>
              </a:rPr>
              <a:t>teniendo</a:t>
            </a:r>
            <a:r>
              <a:rPr lang="en-US" sz="739" spc="7" dirty="0">
                <a:solidFill>
                  <a:srgbClr val="050707"/>
                </a:solidFill>
                <a:latin typeface="Arimo Bold Italics"/>
              </a:rPr>
              <a:t> </a:t>
            </a:r>
            <a:r>
              <a:rPr lang="en-US" sz="739" spc="7" dirty="0" err="1">
                <a:solidFill>
                  <a:srgbClr val="050707"/>
                </a:solidFill>
                <a:latin typeface="Arimo Bold Italics"/>
              </a:rPr>
              <a:t>en</a:t>
            </a:r>
            <a:r>
              <a:rPr lang="en-US" sz="739" spc="7" dirty="0">
                <a:solidFill>
                  <a:srgbClr val="050707"/>
                </a:solidFill>
                <a:latin typeface="Arimo Bold Italics"/>
              </a:rPr>
              <a:t> </a:t>
            </a:r>
            <a:r>
              <a:rPr lang="en-US" sz="739" spc="7" dirty="0" err="1">
                <a:solidFill>
                  <a:srgbClr val="050707"/>
                </a:solidFill>
                <a:latin typeface="Arimo Bold Italics"/>
              </a:rPr>
              <a:t>cuenta</a:t>
            </a:r>
            <a:r>
              <a:rPr lang="en-US" sz="739" spc="7" dirty="0">
                <a:solidFill>
                  <a:srgbClr val="050707"/>
                </a:solidFill>
                <a:latin typeface="Arimo Bold Italics"/>
              </a:rPr>
              <a:t> </a:t>
            </a:r>
            <a:r>
              <a:rPr lang="en-US" sz="739" spc="7" dirty="0" err="1">
                <a:solidFill>
                  <a:srgbClr val="050707"/>
                </a:solidFill>
                <a:latin typeface="Arimo Bold Italics"/>
              </a:rPr>
              <a:t>los</a:t>
            </a:r>
            <a:r>
              <a:rPr lang="en-US" sz="739" spc="7" dirty="0">
                <a:solidFill>
                  <a:srgbClr val="050707"/>
                </a:solidFill>
                <a:latin typeface="Arimo Bold Italics"/>
              </a:rPr>
              <a:t> </a:t>
            </a:r>
            <a:r>
              <a:rPr lang="en-US" sz="739" spc="7" dirty="0" err="1">
                <a:solidFill>
                  <a:srgbClr val="050707"/>
                </a:solidFill>
                <a:latin typeface="Arimo Bold Italics"/>
              </a:rPr>
              <a:t>estándares</a:t>
            </a:r>
            <a:r>
              <a:rPr lang="en-US" sz="739" spc="7" dirty="0">
                <a:solidFill>
                  <a:srgbClr val="050707"/>
                </a:solidFill>
                <a:latin typeface="Arimo Bold Italics"/>
              </a:rPr>
              <a:t> de </a:t>
            </a:r>
            <a:r>
              <a:rPr lang="en-US" sz="739" spc="7" dirty="0" err="1">
                <a:solidFill>
                  <a:srgbClr val="050707"/>
                </a:solidFill>
                <a:latin typeface="Arimo Bold Italics"/>
              </a:rPr>
              <a:t>seguridad</a:t>
            </a:r>
            <a:endParaRPr lang="en-US" sz="739" spc="7" dirty="0">
              <a:solidFill>
                <a:srgbClr val="050707"/>
              </a:solidFill>
              <a:latin typeface="Arimo Bold Italics"/>
            </a:endParaRPr>
          </a:p>
          <a:p>
            <a:pPr>
              <a:lnSpc>
                <a:spcPts val="813"/>
              </a:lnSpc>
            </a:pPr>
            <a:r>
              <a:rPr lang="en-US" sz="739" spc="7" dirty="0" err="1">
                <a:solidFill>
                  <a:srgbClr val="050707"/>
                </a:solidFill>
                <a:latin typeface="Arimo Bold Italics"/>
              </a:rPr>
              <a:t>definidos</a:t>
            </a:r>
            <a:r>
              <a:rPr lang="en-US" sz="739" spc="7" dirty="0">
                <a:solidFill>
                  <a:srgbClr val="050707"/>
                </a:solidFill>
                <a:latin typeface="Arimo Bold Italics"/>
              </a:rPr>
              <a:t> </a:t>
            </a:r>
            <a:r>
              <a:rPr lang="en-US" sz="739" spc="7" dirty="0" err="1">
                <a:solidFill>
                  <a:srgbClr val="050707"/>
                </a:solidFill>
                <a:latin typeface="Arimo Bold Italics"/>
              </a:rPr>
              <a:t>por</a:t>
            </a:r>
            <a:r>
              <a:rPr lang="en-US" sz="739" spc="7" dirty="0">
                <a:solidFill>
                  <a:srgbClr val="050707"/>
                </a:solidFill>
                <a:latin typeface="Arimo Bold Italics"/>
              </a:rPr>
              <a:t> la </a:t>
            </a:r>
            <a:r>
              <a:rPr lang="en-US" sz="739" spc="7" dirty="0" err="1">
                <a:solidFill>
                  <a:srgbClr val="050707"/>
                </a:solidFill>
                <a:latin typeface="Arimo Bold Italics"/>
              </a:rPr>
              <a:t>empresa</a:t>
            </a:r>
            <a:r>
              <a:rPr lang="en-US" sz="739" spc="7" dirty="0">
                <a:solidFill>
                  <a:srgbClr val="050707"/>
                </a:solidFill>
                <a:latin typeface="Arimo Bold Itali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9737"/>
          <a:stretch>
            <a:fillRect/>
          </a:stretch>
        </p:blipFill>
        <p:spPr>
          <a:xfrm>
            <a:off x="-4125" y="1121344"/>
            <a:ext cx="442067" cy="73152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47995" y="914400"/>
            <a:ext cx="579896" cy="731520"/>
          </a:xfrm>
          <a:prstGeom prst="rect">
            <a:avLst/>
          </a:prstGeom>
        </p:spPr>
      </p:pic>
      <p:pic>
        <p:nvPicPr>
          <p:cNvPr id="4" name="Picture 4"/>
          <p:cNvPicPr>
            <a:picLocks noChangeAspect="1"/>
          </p:cNvPicPr>
          <p:nvPr/>
        </p:nvPicPr>
        <p:blipFill>
          <a:blip r:embed="rId5"/>
          <a:srcRect/>
          <a:stretch>
            <a:fillRect/>
          </a:stretch>
        </p:blipFill>
        <p:spPr>
          <a:xfrm>
            <a:off x="2127129" y="42441"/>
            <a:ext cx="1227977" cy="1006941"/>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76796" y="1324564"/>
            <a:ext cx="650599" cy="592636"/>
          </a:xfrm>
          <a:prstGeom prst="rect">
            <a:avLst/>
          </a:prstGeom>
        </p:spPr>
      </p:pic>
      <p:grpSp>
        <p:nvGrpSpPr>
          <p:cNvPr id="6" name="Group 6"/>
          <p:cNvGrpSpPr/>
          <p:nvPr/>
        </p:nvGrpSpPr>
        <p:grpSpPr>
          <a:xfrm rot="5400000">
            <a:off x="-125397" y="-227076"/>
            <a:ext cx="684612" cy="909540"/>
            <a:chOff x="0" y="0"/>
            <a:chExt cx="912817" cy="1212720"/>
          </a:xfrm>
        </p:grpSpPr>
        <p:grpSp>
          <p:nvGrpSpPr>
            <p:cNvPr id="7" name="Group 7"/>
            <p:cNvGrpSpPr/>
            <p:nvPr/>
          </p:nvGrpSpPr>
          <p:grpSpPr>
            <a:xfrm>
              <a:off x="0" y="299903"/>
              <a:ext cx="912817" cy="91281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9" name="AutoShape 9"/>
            <p:cNvSpPr/>
            <p:nvPr/>
          </p:nvSpPr>
          <p:spPr>
            <a:xfrm>
              <a:off x="419183" y="84782"/>
              <a:ext cx="14130" cy="635863"/>
            </a:xfrm>
            <a:prstGeom prst="rect">
              <a:avLst/>
            </a:prstGeom>
            <a:solidFill>
              <a:srgbClr val="050707"/>
            </a:solidFill>
          </p:spPr>
        </p:sp>
        <p:sp>
          <p:nvSpPr>
            <p:cNvPr id="10" name="AutoShape 10"/>
            <p:cNvSpPr/>
            <p:nvPr/>
          </p:nvSpPr>
          <p:spPr>
            <a:xfrm>
              <a:off x="489834" y="0"/>
              <a:ext cx="14130" cy="635863"/>
            </a:xfrm>
            <a:prstGeom prst="rect">
              <a:avLst/>
            </a:prstGeom>
            <a:solidFill>
              <a:srgbClr val="050707"/>
            </a:solidFill>
          </p:spPr>
        </p:sp>
      </p:grpSp>
      <p:sp>
        <p:nvSpPr>
          <p:cNvPr id="11" name="TextBox 11"/>
          <p:cNvSpPr txBox="1"/>
          <p:nvPr/>
        </p:nvSpPr>
        <p:spPr>
          <a:xfrm>
            <a:off x="38582" y="44964"/>
            <a:ext cx="2768446" cy="365459"/>
          </a:xfrm>
          <a:prstGeom prst="rect">
            <a:avLst/>
          </a:prstGeom>
        </p:spPr>
        <p:txBody>
          <a:bodyPr lIns="0" tIns="0" rIns="0" bIns="0" rtlCol="0" anchor="t">
            <a:spAutoFit/>
          </a:bodyPr>
          <a:lstStyle/>
          <a:p>
            <a:pPr marL="0" lvl="0" indent="0" algn="ctr">
              <a:lnSpc>
                <a:spcPts val="1440"/>
              </a:lnSpc>
              <a:spcBef>
                <a:spcPct val="0"/>
              </a:spcBef>
            </a:pPr>
            <a:r>
              <a:rPr lang="en-US" sz="1200" u="none" spc="180" dirty="0">
                <a:solidFill>
                  <a:srgbClr val="000000"/>
                </a:solidFill>
                <a:latin typeface="Poppins Bold Italics"/>
              </a:rPr>
              <a:t>DESCRIPCIÓN DEL PROBLEMA</a:t>
            </a:r>
          </a:p>
        </p:txBody>
      </p:sp>
      <p:sp>
        <p:nvSpPr>
          <p:cNvPr id="12" name="TextBox 12"/>
          <p:cNvSpPr txBox="1"/>
          <p:nvPr/>
        </p:nvSpPr>
        <p:spPr>
          <a:xfrm>
            <a:off x="38582" y="451710"/>
            <a:ext cx="2230199" cy="471033"/>
          </a:xfrm>
          <a:prstGeom prst="rect">
            <a:avLst/>
          </a:prstGeom>
        </p:spPr>
        <p:txBody>
          <a:bodyPr lIns="0" tIns="0" rIns="0" bIns="0" rtlCol="0" anchor="t">
            <a:spAutoFit/>
          </a:bodyPr>
          <a:lstStyle/>
          <a:p>
            <a:pPr marL="0" lvl="0" indent="0">
              <a:lnSpc>
                <a:spcPts val="778"/>
              </a:lnSpc>
              <a:spcBef>
                <a:spcPct val="0"/>
              </a:spcBef>
            </a:pPr>
            <a:r>
              <a:rPr lang="en-US" sz="648" u="none" spc="97" dirty="0">
                <a:solidFill>
                  <a:srgbClr val="000000"/>
                </a:solidFill>
                <a:latin typeface="Poppins Bold Italics"/>
              </a:rPr>
              <a:t>ACTUALMENTE EN EL SISTEMA NACIONAL</a:t>
            </a:r>
          </a:p>
          <a:p>
            <a:pPr marL="0" lvl="0" indent="0">
              <a:lnSpc>
                <a:spcPts val="778"/>
              </a:lnSpc>
              <a:spcBef>
                <a:spcPct val="0"/>
              </a:spcBef>
            </a:pPr>
            <a:r>
              <a:rPr lang="en-US" sz="648" u="none" spc="97" dirty="0">
                <a:solidFill>
                  <a:srgbClr val="000000"/>
                </a:solidFill>
                <a:latin typeface="Poppins Bold Italics"/>
              </a:rPr>
              <a:t>DE ORQUESTA NÚCLEO SAN JOSÉ SE LLEVA</a:t>
            </a:r>
          </a:p>
          <a:p>
            <a:pPr marL="0" lvl="0" indent="0">
              <a:lnSpc>
                <a:spcPts val="778"/>
              </a:lnSpc>
              <a:spcBef>
                <a:spcPct val="0"/>
              </a:spcBef>
            </a:pPr>
            <a:r>
              <a:rPr lang="en-US" sz="648" u="none" spc="97" dirty="0">
                <a:solidFill>
                  <a:srgbClr val="000000"/>
                </a:solidFill>
                <a:latin typeface="Poppins Bold Italics"/>
              </a:rPr>
              <a:t>UN CONTROL DE LOS INSTRUMENTOS </a:t>
            </a:r>
          </a:p>
          <a:p>
            <a:pPr marL="0" lvl="0" indent="0">
              <a:lnSpc>
                <a:spcPts val="778"/>
              </a:lnSpc>
              <a:spcBef>
                <a:spcPct val="0"/>
              </a:spcBef>
            </a:pPr>
            <a:r>
              <a:rPr lang="en-US" sz="648" u="none" spc="97" dirty="0">
                <a:solidFill>
                  <a:srgbClr val="000000"/>
                </a:solidFill>
                <a:latin typeface="Poppins Bold Italics"/>
              </a:rPr>
              <a:t>MUSICALES A TRAVÉS DE ARCHICOS DE </a:t>
            </a:r>
          </a:p>
          <a:p>
            <a:pPr marL="0" lvl="0" indent="0">
              <a:lnSpc>
                <a:spcPts val="778"/>
              </a:lnSpc>
              <a:spcBef>
                <a:spcPct val="0"/>
              </a:spcBef>
            </a:pPr>
            <a:r>
              <a:rPr lang="en-US" sz="648" u="none" spc="97" dirty="0">
                <a:solidFill>
                  <a:srgbClr val="000000"/>
                </a:solidFill>
                <a:latin typeface="Poppins Bold Italics"/>
              </a:rPr>
              <a:t>EXCEL Y DE CUARDENOS.</a:t>
            </a:r>
          </a:p>
        </p:txBody>
      </p:sp>
      <p:grpSp>
        <p:nvGrpSpPr>
          <p:cNvPr id="13" name="Group 13"/>
          <p:cNvGrpSpPr/>
          <p:nvPr/>
        </p:nvGrpSpPr>
        <p:grpSpPr>
          <a:xfrm>
            <a:off x="2292830" y="1194492"/>
            <a:ext cx="1028395" cy="797531"/>
            <a:chOff x="0" y="0"/>
            <a:chExt cx="1371193" cy="1063374"/>
          </a:xfrm>
        </p:grpSpPr>
        <p:grpSp>
          <p:nvGrpSpPr>
            <p:cNvPr id="14" name="Group 14"/>
            <p:cNvGrpSpPr/>
            <p:nvPr/>
          </p:nvGrpSpPr>
          <p:grpSpPr>
            <a:xfrm>
              <a:off x="307819" y="0"/>
              <a:ext cx="1063374" cy="1063374"/>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6" name="AutoShape 16"/>
            <p:cNvSpPr/>
            <p:nvPr/>
          </p:nvSpPr>
          <p:spPr>
            <a:xfrm rot="5400000">
              <a:off x="362140" y="250657"/>
              <a:ext cx="16461" cy="740741"/>
            </a:xfrm>
            <a:prstGeom prst="rect">
              <a:avLst/>
            </a:prstGeom>
            <a:solidFill>
              <a:srgbClr val="050707"/>
            </a:solidFill>
          </p:spPr>
        </p:sp>
        <p:sp>
          <p:nvSpPr>
            <p:cNvPr id="17" name="AutoShape 17"/>
            <p:cNvSpPr/>
            <p:nvPr/>
          </p:nvSpPr>
          <p:spPr>
            <a:xfrm rot="5400000">
              <a:off x="460905" y="332962"/>
              <a:ext cx="16461" cy="740741"/>
            </a:xfrm>
            <a:prstGeom prst="rect">
              <a:avLst/>
            </a:prstGeom>
            <a:solidFill>
              <a:srgbClr val="050707"/>
            </a:solidFill>
          </p:spPr>
        </p:sp>
      </p:grpSp>
      <p:sp>
        <p:nvSpPr>
          <p:cNvPr id="18" name="TextBox 18"/>
          <p:cNvSpPr txBox="1"/>
          <p:nvPr/>
        </p:nvSpPr>
        <p:spPr>
          <a:xfrm>
            <a:off x="793480" y="1058907"/>
            <a:ext cx="2359033" cy="561975"/>
          </a:xfrm>
          <a:prstGeom prst="rect">
            <a:avLst/>
          </a:prstGeom>
        </p:spPr>
        <p:txBody>
          <a:bodyPr lIns="0" tIns="0" rIns="0" bIns="0" rtlCol="0" anchor="t">
            <a:spAutoFit/>
          </a:bodyPr>
          <a:lstStyle/>
          <a:p>
            <a:pPr marL="0" lvl="0" indent="0" algn="l">
              <a:lnSpc>
                <a:spcPts val="778"/>
              </a:lnSpc>
              <a:spcBef>
                <a:spcPct val="0"/>
              </a:spcBef>
            </a:pPr>
            <a:r>
              <a:rPr lang="en-US" sz="648" spc="97">
                <a:solidFill>
                  <a:srgbClr val="000000"/>
                </a:solidFill>
                <a:latin typeface="Poppins Bold Italics"/>
              </a:rPr>
              <a:t> LO QUE OCACIONA </a:t>
            </a:r>
            <a:r>
              <a:rPr lang="en-US" sz="648" u="none" spc="97">
                <a:solidFill>
                  <a:srgbClr val="000000"/>
                </a:solidFill>
                <a:latin typeface="Poppins Bold Italics"/>
              </a:rPr>
              <a:t>GRANDES DIFICULTADES A LA HORA DE BUSCAR INFORMACIÓN DE UN INSTRUMENTO, NO SOLO POQUE DEBEN BUSCAR EN VARIOS DOCUMENTOS SI NO SE HAN PRESENTADO PÉRDIDAS DE DATOS EN VARIAS OPORTUNIDADES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85634" y="967022"/>
            <a:ext cx="842825" cy="1119732"/>
            <a:chOff x="0" y="0"/>
            <a:chExt cx="1123766" cy="1492976"/>
          </a:xfrm>
        </p:grpSpPr>
        <p:grpSp>
          <p:nvGrpSpPr>
            <p:cNvPr id="3" name="Group 3"/>
            <p:cNvGrpSpPr/>
            <p:nvPr/>
          </p:nvGrpSpPr>
          <p:grpSpPr>
            <a:xfrm>
              <a:off x="0" y="369210"/>
              <a:ext cx="1123766" cy="112376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5" name="AutoShape 5"/>
            <p:cNvSpPr/>
            <p:nvPr/>
          </p:nvSpPr>
          <p:spPr>
            <a:xfrm>
              <a:off x="516055" y="104375"/>
              <a:ext cx="17396" cy="782809"/>
            </a:xfrm>
            <a:prstGeom prst="rect">
              <a:avLst/>
            </a:prstGeom>
            <a:solidFill>
              <a:srgbClr val="050707"/>
            </a:solidFill>
          </p:spPr>
        </p:sp>
        <p:sp>
          <p:nvSpPr>
            <p:cNvPr id="6" name="AutoShape 6"/>
            <p:cNvSpPr/>
            <p:nvPr/>
          </p:nvSpPr>
          <p:spPr>
            <a:xfrm>
              <a:off x="603033" y="0"/>
              <a:ext cx="17396" cy="782809"/>
            </a:xfrm>
            <a:prstGeom prst="rect">
              <a:avLst/>
            </a:prstGeom>
            <a:solidFill>
              <a:srgbClr val="050707"/>
            </a:solidFill>
          </p:spPr>
        </p:sp>
      </p:grpSp>
      <p:grpSp>
        <p:nvGrpSpPr>
          <p:cNvPr id="7" name="Group 7"/>
          <p:cNvGrpSpPr/>
          <p:nvPr/>
        </p:nvGrpSpPr>
        <p:grpSpPr>
          <a:xfrm>
            <a:off x="2392322" y="-254702"/>
            <a:ext cx="1028395" cy="797531"/>
            <a:chOff x="0" y="0"/>
            <a:chExt cx="1371193" cy="1063374"/>
          </a:xfrm>
        </p:grpSpPr>
        <p:grpSp>
          <p:nvGrpSpPr>
            <p:cNvPr id="8" name="Group 8"/>
            <p:cNvGrpSpPr/>
            <p:nvPr/>
          </p:nvGrpSpPr>
          <p:grpSpPr>
            <a:xfrm>
              <a:off x="307819" y="0"/>
              <a:ext cx="1063374" cy="106337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0" name="AutoShape 10"/>
            <p:cNvSpPr/>
            <p:nvPr/>
          </p:nvSpPr>
          <p:spPr>
            <a:xfrm rot="5400000">
              <a:off x="362140" y="250657"/>
              <a:ext cx="16461" cy="740741"/>
            </a:xfrm>
            <a:prstGeom prst="rect">
              <a:avLst/>
            </a:prstGeom>
            <a:solidFill>
              <a:srgbClr val="050707"/>
            </a:solidFill>
          </p:spPr>
        </p:sp>
        <p:sp>
          <p:nvSpPr>
            <p:cNvPr id="11" name="AutoShape 11"/>
            <p:cNvSpPr/>
            <p:nvPr/>
          </p:nvSpPr>
          <p:spPr>
            <a:xfrm rot="5400000">
              <a:off x="460905" y="332962"/>
              <a:ext cx="16461" cy="740741"/>
            </a:xfrm>
            <a:prstGeom prst="rect">
              <a:avLst/>
            </a:prstGeom>
            <a:solidFill>
              <a:srgbClr val="050707"/>
            </a:solidFill>
          </p:spPr>
        </p:sp>
      </p:grpSp>
      <p:grpSp>
        <p:nvGrpSpPr>
          <p:cNvPr id="12" name="Group 12"/>
          <p:cNvGrpSpPr/>
          <p:nvPr/>
        </p:nvGrpSpPr>
        <p:grpSpPr>
          <a:xfrm>
            <a:off x="286293" y="273809"/>
            <a:ext cx="2449628" cy="793035"/>
            <a:chOff x="0" y="0"/>
            <a:chExt cx="3266170" cy="1057379"/>
          </a:xfrm>
        </p:grpSpPr>
        <p:sp>
          <p:nvSpPr>
            <p:cNvPr id="13" name="TextBox 13"/>
            <p:cNvSpPr txBox="1"/>
            <p:nvPr/>
          </p:nvSpPr>
          <p:spPr>
            <a:xfrm>
              <a:off x="0" y="19050"/>
              <a:ext cx="3266170" cy="758035"/>
            </a:xfrm>
            <a:prstGeom prst="rect">
              <a:avLst/>
            </a:prstGeom>
          </p:spPr>
          <p:txBody>
            <a:bodyPr lIns="0" tIns="0" rIns="0" bIns="0" rtlCol="0" anchor="t">
              <a:spAutoFit/>
            </a:bodyPr>
            <a:lstStyle/>
            <a:p>
              <a:pPr>
                <a:lnSpc>
                  <a:spcPts val="2208"/>
                </a:lnSpc>
              </a:pPr>
              <a:r>
                <a:rPr lang="en-US" sz="2008" dirty="0">
                  <a:solidFill>
                    <a:srgbClr val="050707"/>
                  </a:solidFill>
                  <a:latin typeface="Poppins Bold Bold Italics"/>
                </a:rPr>
                <a:t>DIAGNÓSTICO PARTICIPATIVO</a:t>
              </a:r>
            </a:p>
          </p:txBody>
        </p:sp>
        <p:sp>
          <p:nvSpPr>
            <p:cNvPr id="14" name="TextBox 14"/>
            <p:cNvSpPr txBox="1"/>
            <p:nvPr/>
          </p:nvSpPr>
          <p:spPr>
            <a:xfrm>
              <a:off x="0" y="849561"/>
              <a:ext cx="3266170" cy="204549"/>
            </a:xfrm>
            <a:prstGeom prst="rect">
              <a:avLst/>
            </a:prstGeom>
          </p:spPr>
          <p:txBody>
            <a:bodyPr lIns="0" tIns="0" rIns="0" bIns="0" rtlCol="0" anchor="t">
              <a:spAutoFit/>
            </a:bodyPr>
            <a:lstStyle/>
            <a:p>
              <a:pPr>
                <a:lnSpc>
                  <a:spcPts val="1162"/>
                </a:lnSpc>
              </a:pPr>
              <a:r>
                <a:rPr lang="en-US" sz="1057" spc="52">
                  <a:solidFill>
                    <a:srgbClr val="050707"/>
                  </a:solidFill>
                  <a:latin typeface="Poppins Bold Bold Italics"/>
                </a:rPr>
                <a:t>DESCRIPCIÓN DEL CONTEXTO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37739" y="-147384"/>
            <a:ext cx="849582" cy="84958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21931" y="1191421"/>
            <a:ext cx="764701" cy="76470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8" name="TextBox 8"/>
          <p:cNvSpPr txBox="1"/>
          <p:nvPr/>
        </p:nvSpPr>
        <p:spPr>
          <a:xfrm>
            <a:off x="48904" y="300827"/>
            <a:ext cx="3102593" cy="1383193"/>
          </a:xfrm>
          <a:prstGeom prst="rect">
            <a:avLst/>
          </a:prstGeom>
        </p:spPr>
        <p:txBody>
          <a:bodyPr lIns="0" tIns="0" rIns="0" bIns="0" rtlCol="0" anchor="t">
            <a:spAutoFit/>
          </a:bodyPr>
          <a:lstStyle/>
          <a:p>
            <a:pPr algn="ctr">
              <a:lnSpc>
                <a:spcPts val="1018"/>
              </a:lnSpc>
              <a:spcBef>
                <a:spcPct val="0"/>
              </a:spcBef>
            </a:pPr>
            <a:endParaRPr/>
          </a:p>
          <a:p>
            <a:pPr algn="ctr">
              <a:lnSpc>
                <a:spcPts val="1018"/>
              </a:lnSpc>
              <a:spcBef>
                <a:spcPct val="0"/>
              </a:spcBef>
            </a:pPr>
            <a:r>
              <a:rPr lang="en-US" sz="848" spc="127">
                <a:solidFill>
                  <a:srgbClr val="000000"/>
                </a:solidFill>
                <a:latin typeface="Poppins Bold Italics"/>
              </a:rPr>
              <a:t> ¿CÓMO IMPLEMENTAR UN APLICATIVO PARA EL REGISTRO Y CONTROL DE INVENTARIO DE INSTRUMENTOS MUSICALES EN EL ÁREA ADMINISTRATIVA DEL SISTEMA NACIONAL DE ORQUESTAS Y COROS JUVENILES E INFANTILES DE VENEZUELA NUCLEO SAN JOSE QUE MANTENGA LA INTEGRIDAD DE LOS DATOS Y SOLUCIONE LOS PROBLEMAS ACTUALES GARANTIZANDO LA DISPONIBILIDAD DE LA INFORMACIÓN?</a:t>
            </a:r>
          </a:p>
        </p:txBody>
      </p:sp>
      <p:sp>
        <p:nvSpPr>
          <p:cNvPr id="9" name="TextBox 9"/>
          <p:cNvSpPr txBox="1"/>
          <p:nvPr/>
        </p:nvSpPr>
        <p:spPr>
          <a:xfrm>
            <a:off x="182880" y="70449"/>
            <a:ext cx="2834640" cy="361950"/>
          </a:xfrm>
          <a:prstGeom prst="rect">
            <a:avLst/>
          </a:prstGeom>
        </p:spPr>
        <p:txBody>
          <a:bodyPr lIns="0" tIns="0" rIns="0" bIns="0" rtlCol="0" anchor="t">
            <a:spAutoFit/>
          </a:bodyPr>
          <a:lstStyle/>
          <a:p>
            <a:pPr algn="ctr">
              <a:lnSpc>
                <a:spcPts val="1439"/>
              </a:lnSpc>
              <a:spcBef>
                <a:spcPct val="0"/>
              </a:spcBef>
            </a:pPr>
            <a:r>
              <a:rPr lang="en-US" sz="1200" spc="180">
                <a:solidFill>
                  <a:srgbClr val="000000"/>
                </a:solidFill>
                <a:latin typeface="Poppins Bold Italics"/>
              </a:rPr>
              <a:t>FORMULACIÓN DEL PROBLEMA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308658" y="0"/>
            <a:ext cx="1466898" cy="1945318"/>
            <a:chOff x="0" y="0"/>
            <a:chExt cx="2173183" cy="2881953"/>
          </a:xfrm>
        </p:grpSpPr>
        <p:sp>
          <p:nvSpPr>
            <p:cNvPr id="3" name="Freeform 3"/>
            <p:cNvSpPr/>
            <p:nvPr/>
          </p:nvSpPr>
          <p:spPr>
            <a:xfrm>
              <a:off x="0" y="0"/>
              <a:ext cx="2173182" cy="2881953"/>
            </a:xfrm>
            <a:custGeom>
              <a:avLst/>
              <a:gdLst/>
              <a:ahLst/>
              <a:cxnLst/>
              <a:rect l="l" t="t" r="r" b="b"/>
              <a:pathLst>
                <a:path w="2173182" h="2881953">
                  <a:moveTo>
                    <a:pt x="0" y="0"/>
                  </a:moveTo>
                  <a:lnTo>
                    <a:pt x="2173182" y="0"/>
                  </a:lnTo>
                  <a:lnTo>
                    <a:pt x="2173182" y="2881953"/>
                  </a:lnTo>
                  <a:lnTo>
                    <a:pt x="0" y="2881953"/>
                  </a:lnTo>
                  <a:close/>
                </a:path>
              </a:pathLst>
            </a:custGeom>
            <a:solidFill>
              <a:srgbClr val="004AAD"/>
            </a:solidFill>
          </p:spPr>
        </p:sp>
        <p:sp>
          <p:nvSpPr>
            <p:cNvPr id="4" name="TextBox 4"/>
            <p:cNvSpPr txBox="1"/>
            <p:nvPr/>
          </p:nvSpPr>
          <p:spPr>
            <a:xfrm>
              <a:off x="0" y="9525"/>
              <a:ext cx="812800" cy="8032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90283" y="1000499"/>
            <a:ext cx="1002368" cy="100236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8" name="TextBox 8"/>
          <p:cNvSpPr txBox="1"/>
          <p:nvPr/>
        </p:nvSpPr>
        <p:spPr>
          <a:xfrm>
            <a:off x="23526" y="610709"/>
            <a:ext cx="1220762" cy="361950"/>
          </a:xfrm>
          <a:prstGeom prst="rect">
            <a:avLst/>
          </a:prstGeom>
        </p:spPr>
        <p:txBody>
          <a:bodyPr lIns="0" tIns="0" rIns="0" bIns="0" rtlCol="0" anchor="t">
            <a:spAutoFit/>
          </a:bodyPr>
          <a:lstStyle/>
          <a:p>
            <a:pPr algn="ctr">
              <a:lnSpc>
                <a:spcPts val="1439"/>
              </a:lnSpc>
              <a:spcBef>
                <a:spcPct val="0"/>
              </a:spcBef>
            </a:pPr>
            <a:r>
              <a:rPr lang="en-US" sz="1200" spc="180" dirty="0">
                <a:solidFill>
                  <a:srgbClr val="FFFFFF"/>
                </a:solidFill>
                <a:latin typeface="Poppins Bold Italics"/>
              </a:rPr>
              <a:t>OBJETIVO GENERAL </a:t>
            </a:r>
          </a:p>
        </p:txBody>
      </p:sp>
      <p:grpSp>
        <p:nvGrpSpPr>
          <p:cNvPr id="9" name="Group 9"/>
          <p:cNvGrpSpPr/>
          <p:nvPr/>
        </p:nvGrpSpPr>
        <p:grpSpPr>
          <a:xfrm>
            <a:off x="2321785" y="-267725"/>
            <a:ext cx="1002368" cy="100236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12" name="AutoShape 12"/>
          <p:cNvSpPr/>
          <p:nvPr/>
        </p:nvSpPr>
        <p:spPr>
          <a:xfrm>
            <a:off x="591466" y="1617345"/>
            <a:ext cx="732692" cy="0"/>
          </a:xfrm>
          <a:prstGeom prst="line">
            <a:avLst/>
          </a:prstGeom>
          <a:ln w="28575" cap="flat">
            <a:solidFill>
              <a:srgbClr val="000000"/>
            </a:solidFill>
            <a:prstDash val="solid"/>
            <a:headEnd type="none" w="sm" len="sm"/>
            <a:tailEnd type="none" w="sm" len="sm"/>
          </a:ln>
        </p:spPr>
      </p:sp>
      <p:sp>
        <p:nvSpPr>
          <p:cNvPr id="13" name="AutoShape 13"/>
          <p:cNvSpPr/>
          <p:nvPr/>
        </p:nvSpPr>
        <p:spPr>
          <a:xfrm>
            <a:off x="452556" y="1501683"/>
            <a:ext cx="732692" cy="0"/>
          </a:xfrm>
          <a:prstGeom prst="line">
            <a:avLst/>
          </a:prstGeom>
          <a:ln w="28575" cap="flat">
            <a:solidFill>
              <a:srgbClr val="000000"/>
            </a:solidFill>
            <a:prstDash val="solid"/>
            <a:headEnd type="none" w="sm" len="sm"/>
            <a:tailEnd type="none" w="sm" len="sm"/>
          </a:ln>
        </p:spPr>
      </p:sp>
      <p:sp>
        <p:nvSpPr>
          <p:cNvPr id="14" name="AutoShape 14"/>
          <p:cNvSpPr/>
          <p:nvPr/>
        </p:nvSpPr>
        <p:spPr>
          <a:xfrm rot="-5400000">
            <a:off x="2578941" y="619865"/>
            <a:ext cx="732692" cy="0"/>
          </a:xfrm>
          <a:prstGeom prst="line">
            <a:avLst/>
          </a:prstGeom>
          <a:ln w="28575" cap="flat">
            <a:solidFill>
              <a:srgbClr val="000000"/>
            </a:solidFill>
            <a:prstDash val="solid"/>
            <a:headEnd type="none" w="sm" len="sm"/>
            <a:tailEnd type="none" w="sm" len="sm"/>
          </a:ln>
        </p:spPr>
      </p:sp>
      <p:sp>
        <p:nvSpPr>
          <p:cNvPr id="15" name="AutoShape 15"/>
          <p:cNvSpPr/>
          <p:nvPr/>
        </p:nvSpPr>
        <p:spPr>
          <a:xfrm rot="-5400000">
            <a:off x="2665462" y="720355"/>
            <a:ext cx="732692" cy="0"/>
          </a:xfrm>
          <a:prstGeom prst="line">
            <a:avLst/>
          </a:prstGeom>
          <a:ln w="28575" cap="flat">
            <a:solidFill>
              <a:srgbClr val="000000"/>
            </a:solidFill>
            <a:prstDash val="solid"/>
            <a:headEnd type="none" w="sm" len="sm"/>
            <a:tailEnd type="none" w="sm" len="sm"/>
          </a:ln>
        </p:spPr>
      </p:sp>
      <p:sp>
        <p:nvSpPr>
          <p:cNvPr id="16" name="TextBox 16"/>
          <p:cNvSpPr txBox="1"/>
          <p:nvPr/>
        </p:nvSpPr>
        <p:spPr>
          <a:xfrm>
            <a:off x="1185248" y="123825"/>
            <a:ext cx="1979638" cy="1457325"/>
          </a:xfrm>
          <a:prstGeom prst="rect">
            <a:avLst/>
          </a:prstGeom>
        </p:spPr>
        <p:txBody>
          <a:bodyPr lIns="0" tIns="0" rIns="0" bIns="0" rtlCol="0" anchor="t">
            <a:spAutoFit/>
          </a:bodyPr>
          <a:lstStyle/>
          <a:p>
            <a:pPr marL="0" lvl="0" indent="0" algn="ctr">
              <a:lnSpc>
                <a:spcPts val="1080"/>
              </a:lnSpc>
              <a:spcBef>
                <a:spcPct val="0"/>
              </a:spcBef>
            </a:pPr>
            <a:r>
              <a:rPr lang="en-US" sz="900" spc="135" dirty="0">
                <a:solidFill>
                  <a:srgbClr val="FFFFFF"/>
                </a:solidFill>
                <a:latin typeface="Poppins Bold Italics"/>
              </a:rPr>
              <a:t>CONSTRUIR </a:t>
            </a:r>
            <a:r>
              <a:rPr lang="en-US" sz="900" u="none" spc="135" dirty="0">
                <a:solidFill>
                  <a:srgbClr val="FFFFFF"/>
                </a:solidFill>
                <a:latin typeface="Poppins Bold Italics"/>
              </a:rPr>
              <a:t> UN SISTEMA DE INFORMACION PARA CONTRIBUIR AL CONTROL ADMINISTRATIVO DEL INVANTARIO DE INSTRUMETOS MUSICALES EN EL SISTEMA NACIONAL DE ORQUESTAS Y COROS JUVENILES E INFANTILES DE VENEZUELA NUCLEO SAN JOSE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2376668" y="-457586"/>
            <a:ext cx="1191011" cy="1191011"/>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72582"/>
          <a:stretch>
            <a:fillRect/>
          </a:stretch>
        </p:blipFill>
        <p:spPr>
          <a:xfrm rot="-5400000">
            <a:off x="133236" y="596920"/>
            <a:ext cx="99288" cy="91987"/>
          </a:xfrm>
          <a:prstGeom prst="rect">
            <a:avLst/>
          </a:prstGeom>
        </p:spPr>
      </p:pic>
      <p:sp>
        <p:nvSpPr>
          <p:cNvPr id="6" name="TextBox 6"/>
          <p:cNvSpPr txBox="1"/>
          <p:nvPr/>
        </p:nvSpPr>
        <p:spPr>
          <a:xfrm>
            <a:off x="802511" y="107495"/>
            <a:ext cx="1308222" cy="361950"/>
          </a:xfrm>
          <a:prstGeom prst="rect">
            <a:avLst/>
          </a:prstGeom>
        </p:spPr>
        <p:txBody>
          <a:bodyPr lIns="0" tIns="0" rIns="0" bIns="0" rtlCol="0" anchor="t">
            <a:spAutoFit/>
          </a:bodyPr>
          <a:lstStyle/>
          <a:p>
            <a:pPr algn="ctr">
              <a:lnSpc>
                <a:spcPts val="1439"/>
              </a:lnSpc>
              <a:spcBef>
                <a:spcPct val="0"/>
              </a:spcBef>
            </a:pPr>
            <a:r>
              <a:rPr lang="en-US" sz="1200" spc="180">
                <a:solidFill>
                  <a:srgbClr val="FFFFFF"/>
                </a:solidFill>
                <a:latin typeface="Poppins Bold Italics"/>
              </a:rPr>
              <a:t>OBJETIVOS ESPECÍFICOS</a:t>
            </a:r>
          </a:p>
        </p:txBody>
      </p:sp>
      <p:sp>
        <p:nvSpPr>
          <p:cNvPr id="7" name="TextBox 7"/>
          <p:cNvSpPr txBox="1"/>
          <p:nvPr/>
        </p:nvSpPr>
        <p:spPr>
          <a:xfrm>
            <a:off x="228873" y="602795"/>
            <a:ext cx="2966067" cy="270786"/>
          </a:xfrm>
          <a:prstGeom prst="rect">
            <a:avLst/>
          </a:prstGeom>
        </p:spPr>
        <p:txBody>
          <a:bodyPr lIns="0" tIns="0" rIns="0" bIns="0" rtlCol="0" anchor="t">
            <a:spAutoFit/>
          </a:bodyPr>
          <a:lstStyle/>
          <a:p>
            <a:pPr>
              <a:lnSpc>
                <a:spcPts val="756"/>
              </a:lnSpc>
              <a:spcBef>
                <a:spcPct val="0"/>
              </a:spcBef>
            </a:pPr>
            <a:r>
              <a:rPr lang="en-US" sz="630" spc="94">
                <a:solidFill>
                  <a:srgbClr val="FFFFFF"/>
                </a:solidFill>
                <a:latin typeface="Poppins Bold Italics"/>
              </a:rPr>
              <a:t>DETERMINAR LOS REQUERIMIENTOS FUNCIONALES Y NO FUNCIONALES PARA DIMENSIONAR EL SISTEMA</a:t>
            </a:r>
          </a:p>
          <a:p>
            <a:pPr>
              <a:lnSpc>
                <a:spcPts val="756"/>
              </a:lnSpc>
              <a:spcBef>
                <a:spcPct val="0"/>
              </a:spcBef>
            </a:pPr>
            <a:endParaRPr lang="en-US" sz="630" spc="94">
              <a:solidFill>
                <a:srgbClr val="FFFFFF"/>
              </a:solidFill>
              <a:latin typeface="Poppins Bold Italics"/>
            </a:endParaRPr>
          </a:p>
        </p:txBody>
      </p:sp>
      <p:grpSp>
        <p:nvGrpSpPr>
          <p:cNvPr id="8" name="Group 8"/>
          <p:cNvGrpSpPr/>
          <p:nvPr/>
        </p:nvGrpSpPr>
        <p:grpSpPr>
          <a:xfrm>
            <a:off x="-295637" y="1098727"/>
            <a:ext cx="1191011" cy="1191011"/>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10" name="TextBox 10"/>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11" name="TextBox 11"/>
          <p:cNvSpPr txBox="1"/>
          <p:nvPr/>
        </p:nvSpPr>
        <p:spPr>
          <a:xfrm>
            <a:off x="234333" y="923925"/>
            <a:ext cx="2966067" cy="270786"/>
          </a:xfrm>
          <a:prstGeom prst="rect">
            <a:avLst/>
          </a:prstGeom>
        </p:spPr>
        <p:txBody>
          <a:bodyPr lIns="0" tIns="0" rIns="0" bIns="0" rtlCol="0" anchor="t">
            <a:spAutoFit/>
          </a:bodyPr>
          <a:lstStyle/>
          <a:p>
            <a:pPr marL="0" lvl="0" indent="0">
              <a:lnSpc>
                <a:spcPts val="756"/>
              </a:lnSpc>
              <a:spcBef>
                <a:spcPct val="0"/>
              </a:spcBef>
            </a:pPr>
            <a:r>
              <a:rPr lang="en-US" sz="630" u="none" spc="94">
                <a:solidFill>
                  <a:srgbClr val="FFFFFF"/>
                </a:solidFill>
                <a:latin typeface="Poppins Bold Italics"/>
              </a:rPr>
              <a:t>DISEÑAR EL SISTEMA DE INVENTARIO PARA PRECISAR LA ARQUITECTURA Y DIAGRAMAS QUE LO COMPONEN. </a:t>
            </a:r>
          </a:p>
          <a:p>
            <a:pPr marL="0" lvl="0" indent="0">
              <a:lnSpc>
                <a:spcPts val="756"/>
              </a:lnSpc>
              <a:spcBef>
                <a:spcPct val="0"/>
              </a:spcBef>
            </a:pPr>
            <a:endParaRPr lang="en-US" sz="630" u="none" spc="94">
              <a:solidFill>
                <a:srgbClr val="FFFFFF"/>
              </a:solidFill>
              <a:latin typeface="Poppins Bold Italics"/>
            </a:endParaRPr>
          </a:p>
        </p:txBody>
      </p:sp>
      <p:sp>
        <p:nvSpPr>
          <p:cNvPr id="12" name="TextBox 12"/>
          <p:cNvSpPr txBox="1"/>
          <p:nvPr/>
        </p:nvSpPr>
        <p:spPr>
          <a:xfrm>
            <a:off x="243428" y="1320325"/>
            <a:ext cx="2761527" cy="307777"/>
          </a:xfrm>
          <a:prstGeom prst="rect">
            <a:avLst/>
          </a:prstGeom>
        </p:spPr>
        <p:txBody>
          <a:bodyPr wrap="square" lIns="0" tIns="0" rIns="0" bIns="0" rtlCol="0" anchor="t">
            <a:spAutoFit/>
          </a:bodyPr>
          <a:lstStyle/>
          <a:p>
            <a:pPr marL="0" lvl="0" indent="0">
              <a:lnSpc>
                <a:spcPts val="756"/>
              </a:lnSpc>
              <a:spcBef>
                <a:spcPct val="0"/>
              </a:spcBef>
            </a:pPr>
            <a:r>
              <a:rPr lang="en-US" sz="630" u="none" spc="94" dirty="0" smtClean="0">
                <a:solidFill>
                  <a:srgbClr val="FFFFFF"/>
                </a:solidFill>
                <a:latin typeface="Poppins Bold Italics"/>
              </a:rPr>
              <a:t>DESARROLLAR </a:t>
            </a:r>
            <a:r>
              <a:rPr lang="en-US" sz="630" u="none" spc="94" dirty="0">
                <a:solidFill>
                  <a:srgbClr val="FFFFFF"/>
                </a:solidFill>
                <a:latin typeface="Poppins Bold Italics"/>
              </a:rPr>
              <a:t>EL SISTEMA DE INVENTARIO PARA APOYAR LA GESTIÓN DE INCIDENCIAS EN EL ÁREA DE SOPORTE TÉCNICO.</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72582"/>
          <a:stretch>
            <a:fillRect/>
          </a:stretch>
        </p:blipFill>
        <p:spPr>
          <a:xfrm rot="-5400000">
            <a:off x="133236" y="918050"/>
            <a:ext cx="99288" cy="919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72582"/>
          <a:stretch>
            <a:fillRect/>
          </a:stretch>
        </p:blipFill>
        <p:spPr>
          <a:xfrm rot="-5400000">
            <a:off x="121683" y="1328032"/>
            <a:ext cx="99288" cy="91987"/>
          </a:xfrm>
          <a:prstGeom prst="rect">
            <a:avLst/>
          </a:prstGeom>
        </p:spPr>
      </p:pic>
      <p:sp>
        <p:nvSpPr>
          <p:cNvPr id="15" name="AutoShape 15"/>
          <p:cNvSpPr/>
          <p:nvPr/>
        </p:nvSpPr>
        <p:spPr>
          <a:xfrm>
            <a:off x="2239482" y="469445"/>
            <a:ext cx="732692" cy="0"/>
          </a:xfrm>
          <a:prstGeom prst="line">
            <a:avLst/>
          </a:prstGeom>
          <a:ln w="28575" cap="flat">
            <a:solidFill>
              <a:srgbClr val="000000"/>
            </a:solidFill>
            <a:prstDash val="solid"/>
            <a:headEnd type="none" w="sm" len="sm"/>
            <a:tailEnd type="none" w="sm" len="sm"/>
          </a:ln>
        </p:spPr>
      </p:sp>
      <p:sp>
        <p:nvSpPr>
          <p:cNvPr id="16" name="AutoShape 16"/>
          <p:cNvSpPr/>
          <p:nvPr/>
        </p:nvSpPr>
        <p:spPr>
          <a:xfrm>
            <a:off x="2110733" y="374436"/>
            <a:ext cx="732692" cy="0"/>
          </a:xfrm>
          <a:prstGeom prst="line">
            <a:avLst/>
          </a:prstGeom>
          <a:ln w="28575" cap="flat">
            <a:solidFill>
              <a:srgbClr val="000000"/>
            </a:solidFill>
            <a:prstDash val="solid"/>
            <a:headEnd type="none" w="sm" len="sm"/>
            <a:tailEnd type="none" w="sm" len="sm"/>
          </a:ln>
        </p:spPr>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246560" y="709068"/>
            <a:ext cx="1059980" cy="1408234"/>
            <a:chOff x="0" y="0"/>
            <a:chExt cx="1413307" cy="1877645"/>
          </a:xfrm>
        </p:grpSpPr>
        <p:grpSp>
          <p:nvGrpSpPr>
            <p:cNvPr id="3" name="Group 3"/>
            <p:cNvGrpSpPr/>
            <p:nvPr/>
          </p:nvGrpSpPr>
          <p:grpSpPr>
            <a:xfrm>
              <a:off x="0" y="464338"/>
              <a:ext cx="1413307" cy="141330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5" name="AutoShape 5"/>
            <p:cNvSpPr/>
            <p:nvPr/>
          </p:nvSpPr>
          <p:spPr>
            <a:xfrm>
              <a:off x="649017" y="131267"/>
              <a:ext cx="21878" cy="984502"/>
            </a:xfrm>
            <a:prstGeom prst="rect">
              <a:avLst/>
            </a:prstGeom>
            <a:solidFill>
              <a:srgbClr val="050707"/>
            </a:solidFill>
          </p:spPr>
        </p:sp>
        <p:sp>
          <p:nvSpPr>
            <p:cNvPr id="6" name="AutoShape 6"/>
            <p:cNvSpPr/>
            <p:nvPr/>
          </p:nvSpPr>
          <p:spPr>
            <a:xfrm>
              <a:off x="758406" y="0"/>
              <a:ext cx="21878" cy="984502"/>
            </a:xfrm>
            <a:prstGeom prst="rect">
              <a:avLst/>
            </a:prstGeom>
            <a:solidFill>
              <a:srgbClr val="050707"/>
            </a:solidFill>
          </p:spPr>
        </p:sp>
      </p:grpSp>
      <p:grpSp>
        <p:nvGrpSpPr>
          <p:cNvPr id="7" name="Group 7"/>
          <p:cNvGrpSpPr/>
          <p:nvPr/>
        </p:nvGrpSpPr>
        <p:grpSpPr>
          <a:xfrm rot="-5400000">
            <a:off x="2170137" y="-319707"/>
            <a:ext cx="1059980" cy="1408234"/>
            <a:chOff x="0" y="0"/>
            <a:chExt cx="1413307" cy="1877645"/>
          </a:xfrm>
        </p:grpSpPr>
        <p:grpSp>
          <p:nvGrpSpPr>
            <p:cNvPr id="8" name="Group 8"/>
            <p:cNvGrpSpPr/>
            <p:nvPr/>
          </p:nvGrpSpPr>
          <p:grpSpPr>
            <a:xfrm>
              <a:off x="0" y="464338"/>
              <a:ext cx="1413307" cy="141330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0" name="AutoShape 10"/>
            <p:cNvSpPr/>
            <p:nvPr/>
          </p:nvSpPr>
          <p:spPr>
            <a:xfrm>
              <a:off x="649017" y="131267"/>
              <a:ext cx="21878" cy="984502"/>
            </a:xfrm>
            <a:prstGeom prst="rect">
              <a:avLst/>
            </a:prstGeom>
            <a:solidFill>
              <a:srgbClr val="050707"/>
            </a:solidFill>
          </p:spPr>
        </p:sp>
        <p:sp>
          <p:nvSpPr>
            <p:cNvPr id="11" name="AutoShape 11"/>
            <p:cNvSpPr/>
            <p:nvPr/>
          </p:nvSpPr>
          <p:spPr>
            <a:xfrm>
              <a:off x="758406" y="0"/>
              <a:ext cx="21878" cy="984502"/>
            </a:xfrm>
            <a:prstGeom prst="rect">
              <a:avLst/>
            </a:prstGeom>
            <a:solidFill>
              <a:srgbClr val="050707"/>
            </a:solidFill>
          </p:spPr>
        </p:sp>
      </p:grpSp>
      <p:sp>
        <p:nvSpPr>
          <p:cNvPr id="12" name="TextBox 12"/>
          <p:cNvSpPr txBox="1"/>
          <p:nvPr/>
        </p:nvSpPr>
        <p:spPr>
          <a:xfrm>
            <a:off x="34724" y="182880"/>
            <a:ext cx="3200400" cy="1515551"/>
          </a:xfrm>
          <a:prstGeom prst="rect">
            <a:avLst/>
          </a:prstGeom>
        </p:spPr>
        <p:txBody>
          <a:bodyPr lIns="0" tIns="0" rIns="0" bIns="0" rtlCol="0" anchor="t">
            <a:spAutoFit/>
          </a:bodyPr>
          <a:lstStyle/>
          <a:p>
            <a:pPr marL="0" lvl="0" indent="0" algn="l">
              <a:lnSpc>
                <a:spcPts val="876"/>
              </a:lnSpc>
              <a:spcBef>
                <a:spcPct val="0"/>
              </a:spcBef>
            </a:pPr>
            <a:endParaRPr/>
          </a:p>
          <a:p>
            <a:pPr marL="0" lvl="0" indent="0" algn="l">
              <a:lnSpc>
                <a:spcPts val="876"/>
              </a:lnSpc>
              <a:spcBef>
                <a:spcPct val="0"/>
              </a:spcBef>
            </a:pPr>
            <a:r>
              <a:rPr lang="en-US" sz="730" u="none" spc="109">
                <a:solidFill>
                  <a:srgbClr val="FFFFFF"/>
                </a:solidFill>
                <a:latin typeface="Poppins Bold Italics"/>
              </a:rPr>
              <a:t>DESDE EL INICIO DE LA ERA INFORMÁTICA Y SU IMPLEMENTACIÓN A NIVEL COMERCIAL CON EL DESARROLLO DE SISTEMAS DE INFORMACIÓN HA SIDO UN FACTOR IMPORTANTE E INDISPENSABLE PARA EL FUNCIONAMIENTO DE LOS PROCESOS DE LAS EMPRESAS. DEBIDO A QUE INDEPENDIENTE DE SU ACTIVIDAD COMERCIALES, ES NECESARIO HACER USO DE HERRAMIENTAS INFORMÁTICAS PARA RECOPILAR DATOS, ANALIZARLOS Y USARLOS PARA TOMAR DECISIONES EN PRO DEL CRECIMIENTO EMPRESARIAL. SIN IMPORTAR EL TAMÑO DE LAS EMPRESAS SIEMPRE VA A SER NECESARIO UNA HERRAMIENTA PARA ALMACENAR LA INFORMACIÓN </a:t>
            </a:r>
          </a:p>
        </p:txBody>
      </p:sp>
      <p:sp>
        <p:nvSpPr>
          <p:cNvPr id="13" name="TextBox 13"/>
          <p:cNvSpPr txBox="1"/>
          <p:nvPr/>
        </p:nvSpPr>
        <p:spPr>
          <a:xfrm>
            <a:off x="813420" y="92393"/>
            <a:ext cx="1573560" cy="180975"/>
          </a:xfrm>
          <a:prstGeom prst="rect">
            <a:avLst/>
          </a:prstGeom>
        </p:spPr>
        <p:txBody>
          <a:bodyPr lIns="0" tIns="0" rIns="0" bIns="0" rtlCol="0" anchor="t">
            <a:spAutoFit/>
          </a:bodyPr>
          <a:lstStyle/>
          <a:p>
            <a:pPr algn="ctr">
              <a:lnSpc>
                <a:spcPts val="1439"/>
              </a:lnSpc>
              <a:spcBef>
                <a:spcPct val="0"/>
              </a:spcBef>
            </a:pPr>
            <a:r>
              <a:rPr lang="en-US" sz="1200" spc="180">
                <a:solidFill>
                  <a:srgbClr val="000000"/>
                </a:solidFill>
                <a:latin typeface="Poppins Bold Italics"/>
              </a:rPr>
              <a:t>JUSTIFICACION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2035794" y="0"/>
            <a:ext cx="1164606" cy="1917744"/>
            <a:chOff x="0" y="0"/>
            <a:chExt cx="1725342" cy="2841103"/>
          </a:xfrm>
        </p:grpSpPr>
        <p:sp>
          <p:nvSpPr>
            <p:cNvPr id="3" name="Freeform 3"/>
            <p:cNvSpPr/>
            <p:nvPr/>
          </p:nvSpPr>
          <p:spPr>
            <a:xfrm>
              <a:off x="0" y="0"/>
              <a:ext cx="1725342" cy="2841103"/>
            </a:xfrm>
            <a:custGeom>
              <a:avLst/>
              <a:gdLst/>
              <a:ahLst/>
              <a:cxnLst/>
              <a:rect l="l" t="t" r="r" b="b"/>
              <a:pathLst>
                <a:path w="1725342" h="2841103">
                  <a:moveTo>
                    <a:pt x="0" y="0"/>
                  </a:moveTo>
                  <a:lnTo>
                    <a:pt x="1725342" y="0"/>
                  </a:lnTo>
                  <a:lnTo>
                    <a:pt x="1725342" y="2841103"/>
                  </a:lnTo>
                  <a:lnTo>
                    <a:pt x="0" y="2841103"/>
                  </a:lnTo>
                  <a:close/>
                </a:path>
              </a:pathLst>
            </a:custGeom>
            <a:solidFill>
              <a:srgbClr val="004AAD"/>
            </a:solidFill>
          </p:spPr>
        </p:sp>
        <p:sp>
          <p:nvSpPr>
            <p:cNvPr id="4" name="TextBox 4"/>
            <p:cNvSpPr txBox="1"/>
            <p:nvPr/>
          </p:nvSpPr>
          <p:spPr>
            <a:xfrm>
              <a:off x="0" y="9525"/>
              <a:ext cx="812800" cy="8032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rot="-5400000">
            <a:off x="2339502" y="-381182"/>
            <a:ext cx="931356" cy="1237351"/>
            <a:chOff x="0" y="0"/>
            <a:chExt cx="1241809" cy="1649801"/>
          </a:xfrm>
        </p:grpSpPr>
        <p:grpSp>
          <p:nvGrpSpPr>
            <p:cNvPr id="6" name="Group 6"/>
            <p:cNvGrpSpPr/>
            <p:nvPr/>
          </p:nvGrpSpPr>
          <p:grpSpPr>
            <a:xfrm>
              <a:off x="0" y="407993"/>
              <a:ext cx="1241809" cy="1241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8" name="AutoShape 8"/>
            <p:cNvSpPr/>
            <p:nvPr/>
          </p:nvSpPr>
          <p:spPr>
            <a:xfrm>
              <a:off x="570262" y="115338"/>
              <a:ext cx="19223" cy="865037"/>
            </a:xfrm>
            <a:prstGeom prst="rect">
              <a:avLst/>
            </a:prstGeom>
            <a:solidFill>
              <a:srgbClr val="050707"/>
            </a:solidFill>
          </p:spPr>
        </p:sp>
        <p:sp>
          <p:nvSpPr>
            <p:cNvPr id="9" name="AutoShape 9"/>
            <p:cNvSpPr/>
            <p:nvPr/>
          </p:nvSpPr>
          <p:spPr>
            <a:xfrm>
              <a:off x="666377" y="0"/>
              <a:ext cx="19223" cy="865037"/>
            </a:xfrm>
            <a:prstGeom prst="rect">
              <a:avLst/>
            </a:prstGeom>
            <a:solidFill>
              <a:srgbClr val="050707"/>
            </a:solidFill>
          </p:spPr>
        </p:sp>
      </p:grpSp>
      <p:sp>
        <p:nvSpPr>
          <p:cNvPr id="10" name="TextBox 10"/>
          <p:cNvSpPr txBox="1"/>
          <p:nvPr/>
        </p:nvSpPr>
        <p:spPr>
          <a:xfrm>
            <a:off x="1864221" y="487680"/>
            <a:ext cx="1438305" cy="361950"/>
          </a:xfrm>
          <a:prstGeom prst="rect">
            <a:avLst/>
          </a:prstGeom>
        </p:spPr>
        <p:txBody>
          <a:bodyPr lIns="0" tIns="0" rIns="0" bIns="0" rtlCol="0" anchor="t">
            <a:spAutoFit/>
          </a:bodyPr>
          <a:lstStyle/>
          <a:p>
            <a:pPr algn="ctr">
              <a:lnSpc>
                <a:spcPts val="1439"/>
              </a:lnSpc>
              <a:spcBef>
                <a:spcPct val="0"/>
              </a:spcBef>
            </a:pPr>
            <a:r>
              <a:rPr lang="en-US" sz="1200" spc="180">
                <a:solidFill>
                  <a:srgbClr val="000000"/>
                </a:solidFill>
                <a:latin typeface="Poppins Bold Italics"/>
              </a:rPr>
              <a:t>MARCO TEÓRICO</a:t>
            </a:r>
          </a:p>
        </p:txBody>
      </p:sp>
      <p:grpSp>
        <p:nvGrpSpPr>
          <p:cNvPr id="11" name="Group 11"/>
          <p:cNvGrpSpPr/>
          <p:nvPr/>
        </p:nvGrpSpPr>
        <p:grpSpPr>
          <a:xfrm>
            <a:off x="-282798" y="849630"/>
            <a:ext cx="931356" cy="1237351"/>
            <a:chOff x="0" y="0"/>
            <a:chExt cx="1241809" cy="1649801"/>
          </a:xfrm>
        </p:grpSpPr>
        <p:grpSp>
          <p:nvGrpSpPr>
            <p:cNvPr id="12" name="Group 12"/>
            <p:cNvGrpSpPr/>
            <p:nvPr/>
          </p:nvGrpSpPr>
          <p:grpSpPr>
            <a:xfrm>
              <a:off x="0" y="407993"/>
              <a:ext cx="1241809" cy="124180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AutoShape 14"/>
            <p:cNvSpPr/>
            <p:nvPr/>
          </p:nvSpPr>
          <p:spPr>
            <a:xfrm>
              <a:off x="570262" y="115338"/>
              <a:ext cx="19223" cy="865037"/>
            </a:xfrm>
            <a:prstGeom prst="rect">
              <a:avLst/>
            </a:prstGeom>
            <a:solidFill>
              <a:srgbClr val="050707"/>
            </a:solidFill>
          </p:spPr>
        </p:sp>
        <p:sp>
          <p:nvSpPr>
            <p:cNvPr id="15" name="AutoShape 15"/>
            <p:cNvSpPr/>
            <p:nvPr/>
          </p:nvSpPr>
          <p:spPr>
            <a:xfrm>
              <a:off x="666377" y="0"/>
              <a:ext cx="19223" cy="865037"/>
            </a:xfrm>
            <a:prstGeom prst="rect">
              <a:avLst/>
            </a:prstGeom>
            <a:solidFill>
              <a:srgbClr val="050707"/>
            </a:solidFill>
          </p:spPr>
        </p:sp>
      </p:grpSp>
      <p:sp>
        <p:nvSpPr>
          <p:cNvPr id="16" name="TextBox 16"/>
          <p:cNvSpPr txBox="1"/>
          <p:nvPr/>
        </p:nvSpPr>
        <p:spPr>
          <a:xfrm>
            <a:off x="73306" y="273239"/>
            <a:ext cx="2012645" cy="1343025"/>
          </a:xfrm>
          <a:prstGeom prst="rect">
            <a:avLst/>
          </a:prstGeom>
        </p:spPr>
        <p:txBody>
          <a:bodyPr lIns="0" tIns="0" rIns="0" bIns="0" rtlCol="0" anchor="t">
            <a:spAutoFit/>
          </a:bodyPr>
          <a:lstStyle/>
          <a:p>
            <a:pPr marL="0" lvl="0" indent="0" algn="l">
              <a:lnSpc>
                <a:spcPts val="1116"/>
              </a:lnSpc>
              <a:spcBef>
                <a:spcPct val="0"/>
              </a:spcBef>
            </a:pPr>
            <a:r>
              <a:rPr lang="en-US" sz="930" u="none" spc="139">
                <a:solidFill>
                  <a:srgbClr val="FFFFFF"/>
                </a:solidFill>
                <a:latin typeface="Poppins Bold Italics"/>
              </a:rPr>
              <a:t>DE ACUERDO A ARIAS (1999), CONSTITUYEN: “UN CONJUNTO DE CONCEPTOS Y PROPOSICIONES QUE CONSTITUYEN UN PUNTO DE VISTA O ENFOQUE DETERMINADO, DIRIGIDO A EXPLICAR EL FENÓMENO O PROBLEMA PLANTEADO”.</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8480525">
            <a:off x="2219272" y="1046334"/>
            <a:ext cx="903693" cy="32307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48637" y="10719"/>
            <a:ext cx="537058" cy="731520"/>
          </a:xfrm>
          <a:prstGeom prst="rect">
            <a:avLst/>
          </a:prstGeom>
        </p:spPr>
      </p:pic>
      <p:grpSp>
        <p:nvGrpSpPr>
          <p:cNvPr id="3" name="Group 3"/>
          <p:cNvGrpSpPr/>
          <p:nvPr/>
        </p:nvGrpSpPr>
        <p:grpSpPr>
          <a:xfrm>
            <a:off x="937910" y="0"/>
            <a:ext cx="1086947" cy="1828800"/>
            <a:chOff x="0" y="0"/>
            <a:chExt cx="1610292" cy="2709333"/>
          </a:xfrm>
        </p:grpSpPr>
        <p:sp>
          <p:nvSpPr>
            <p:cNvPr id="4" name="Freeform 4"/>
            <p:cNvSpPr/>
            <p:nvPr/>
          </p:nvSpPr>
          <p:spPr>
            <a:xfrm>
              <a:off x="0" y="0"/>
              <a:ext cx="1610292" cy="2709333"/>
            </a:xfrm>
            <a:custGeom>
              <a:avLst/>
              <a:gdLst/>
              <a:ahLst/>
              <a:cxnLst/>
              <a:rect l="l" t="t" r="r" b="b"/>
              <a:pathLst>
                <a:path w="1610292" h="2709333">
                  <a:moveTo>
                    <a:pt x="0" y="0"/>
                  </a:moveTo>
                  <a:lnTo>
                    <a:pt x="1610292" y="0"/>
                  </a:lnTo>
                  <a:lnTo>
                    <a:pt x="1610292" y="2709333"/>
                  </a:lnTo>
                  <a:lnTo>
                    <a:pt x="0" y="2709333"/>
                  </a:lnTo>
                  <a:close/>
                </a:path>
              </a:pathLst>
            </a:custGeom>
            <a:solidFill>
              <a:srgbClr val="224C8D"/>
            </a:solidFill>
          </p:spPr>
        </p:sp>
        <p:sp>
          <p:nvSpPr>
            <p:cNvPr id="5" name="TextBox 5"/>
            <p:cNvSpPr txBox="1"/>
            <p:nvPr/>
          </p:nvSpPr>
          <p:spPr>
            <a:xfrm>
              <a:off x="0" y="9525"/>
              <a:ext cx="812800" cy="803275"/>
            </a:xfrm>
            <a:prstGeom prst="rect">
              <a:avLst/>
            </a:prstGeom>
          </p:spPr>
          <p:txBody>
            <a:bodyPr lIns="50800" tIns="50800" rIns="50800" bIns="50800" rtlCol="0" anchor="ctr"/>
            <a:lstStyle/>
            <a:p>
              <a:pPr algn="ctr">
                <a:lnSpc>
                  <a:spcPts val="499"/>
                </a:lnSpc>
              </a:pPr>
              <a:endParaRPr/>
            </a:p>
          </p:txBody>
        </p:sp>
      </p:grpSp>
      <p:grpSp>
        <p:nvGrpSpPr>
          <p:cNvPr id="6" name="Group 6"/>
          <p:cNvGrpSpPr/>
          <p:nvPr/>
        </p:nvGrpSpPr>
        <p:grpSpPr>
          <a:xfrm rot="-5400000">
            <a:off x="2471302" y="-301043"/>
            <a:ext cx="931356" cy="1237351"/>
            <a:chOff x="0" y="0"/>
            <a:chExt cx="1241809" cy="1649801"/>
          </a:xfrm>
        </p:grpSpPr>
        <p:grpSp>
          <p:nvGrpSpPr>
            <p:cNvPr id="7" name="Group 7"/>
            <p:cNvGrpSpPr/>
            <p:nvPr/>
          </p:nvGrpSpPr>
          <p:grpSpPr>
            <a:xfrm>
              <a:off x="0" y="407993"/>
              <a:ext cx="1241809" cy="124180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9" name="AutoShape 9"/>
            <p:cNvSpPr/>
            <p:nvPr/>
          </p:nvSpPr>
          <p:spPr>
            <a:xfrm>
              <a:off x="570262" y="115338"/>
              <a:ext cx="19223" cy="865037"/>
            </a:xfrm>
            <a:prstGeom prst="rect">
              <a:avLst/>
            </a:prstGeom>
            <a:solidFill>
              <a:srgbClr val="050707"/>
            </a:solidFill>
          </p:spPr>
        </p:sp>
        <p:sp>
          <p:nvSpPr>
            <p:cNvPr id="10" name="AutoShape 10"/>
            <p:cNvSpPr/>
            <p:nvPr/>
          </p:nvSpPr>
          <p:spPr>
            <a:xfrm>
              <a:off x="666377" y="0"/>
              <a:ext cx="19223" cy="865037"/>
            </a:xfrm>
            <a:prstGeom prst="rect">
              <a:avLst/>
            </a:prstGeom>
            <a:solidFill>
              <a:srgbClr val="050707"/>
            </a:solidFill>
          </p:spPr>
        </p:sp>
      </p:grpSp>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241662" y="0"/>
            <a:ext cx="666348" cy="731520"/>
          </a:xfrm>
          <a:prstGeom prst="rect">
            <a:avLst/>
          </a:prstGeom>
        </p:spPr>
      </p:pic>
      <p:sp>
        <p:nvSpPr>
          <p:cNvPr id="12" name="TextBox 12"/>
          <p:cNvSpPr txBox="1"/>
          <p:nvPr/>
        </p:nvSpPr>
        <p:spPr>
          <a:xfrm>
            <a:off x="282232" y="866420"/>
            <a:ext cx="503463" cy="86436"/>
          </a:xfrm>
          <a:prstGeom prst="rect">
            <a:avLst/>
          </a:prstGeom>
        </p:spPr>
        <p:txBody>
          <a:bodyPr lIns="0" tIns="0" rIns="0" bIns="0" rtlCol="0" anchor="t">
            <a:spAutoFit/>
          </a:bodyPr>
          <a:lstStyle/>
          <a:p>
            <a:pPr algn="ctr">
              <a:lnSpc>
                <a:spcPts val="611"/>
              </a:lnSpc>
              <a:spcBef>
                <a:spcPct val="0"/>
              </a:spcBef>
            </a:pPr>
            <a:r>
              <a:rPr lang="en-US" sz="509" spc="76">
                <a:solidFill>
                  <a:srgbClr val="000000"/>
                </a:solidFill>
                <a:latin typeface="Poppins Bold Italics"/>
              </a:rPr>
              <a:t>INVENTARIO</a:t>
            </a:r>
          </a:p>
        </p:txBody>
      </p:sp>
      <p:grpSp>
        <p:nvGrpSpPr>
          <p:cNvPr id="13" name="Group 13"/>
          <p:cNvGrpSpPr/>
          <p:nvPr/>
        </p:nvGrpSpPr>
        <p:grpSpPr>
          <a:xfrm>
            <a:off x="-282798" y="849630"/>
            <a:ext cx="931356" cy="1237351"/>
            <a:chOff x="0" y="0"/>
            <a:chExt cx="1241809" cy="1649801"/>
          </a:xfrm>
        </p:grpSpPr>
        <p:grpSp>
          <p:nvGrpSpPr>
            <p:cNvPr id="14" name="Group 14"/>
            <p:cNvGrpSpPr/>
            <p:nvPr/>
          </p:nvGrpSpPr>
          <p:grpSpPr>
            <a:xfrm>
              <a:off x="0" y="407993"/>
              <a:ext cx="1241809" cy="1241809"/>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6" name="AutoShape 16"/>
            <p:cNvSpPr/>
            <p:nvPr/>
          </p:nvSpPr>
          <p:spPr>
            <a:xfrm>
              <a:off x="570262" y="115338"/>
              <a:ext cx="19223" cy="865037"/>
            </a:xfrm>
            <a:prstGeom prst="rect">
              <a:avLst/>
            </a:prstGeom>
            <a:solidFill>
              <a:srgbClr val="050707"/>
            </a:solidFill>
          </p:spPr>
        </p:sp>
        <p:sp>
          <p:nvSpPr>
            <p:cNvPr id="17" name="AutoShape 17"/>
            <p:cNvSpPr/>
            <p:nvPr/>
          </p:nvSpPr>
          <p:spPr>
            <a:xfrm>
              <a:off x="666377" y="0"/>
              <a:ext cx="19223" cy="865037"/>
            </a:xfrm>
            <a:prstGeom prst="rect">
              <a:avLst/>
            </a:prstGeom>
            <a:solidFill>
              <a:srgbClr val="050707"/>
            </a:solidFill>
          </p:spPr>
        </p:sp>
      </p:grpSp>
      <p:pic>
        <p:nvPicPr>
          <p:cNvPr id="18" name="Picture 1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979666" y="0"/>
            <a:ext cx="955667" cy="731520"/>
          </a:xfrm>
          <a:prstGeom prst="rect">
            <a:avLst/>
          </a:prstGeom>
        </p:spPr>
      </p:pic>
      <p:sp>
        <p:nvSpPr>
          <p:cNvPr id="19" name="TextBox 19"/>
          <p:cNvSpPr txBox="1"/>
          <p:nvPr/>
        </p:nvSpPr>
        <p:spPr>
          <a:xfrm>
            <a:off x="19770" y="1019175"/>
            <a:ext cx="959896" cy="771702"/>
          </a:xfrm>
          <a:prstGeom prst="rect">
            <a:avLst/>
          </a:prstGeom>
        </p:spPr>
        <p:txBody>
          <a:bodyPr lIns="0" tIns="0" rIns="0" bIns="0" rtlCol="0" anchor="t">
            <a:spAutoFit/>
          </a:bodyPr>
          <a:lstStyle/>
          <a:p>
            <a:pPr algn="ctr">
              <a:lnSpc>
                <a:spcPts val="690"/>
              </a:lnSpc>
              <a:spcBef>
                <a:spcPct val="0"/>
              </a:spcBef>
            </a:pPr>
            <a:r>
              <a:rPr lang="en-US" sz="575" spc="86">
                <a:solidFill>
                  <a:srgbClr val="000000"/>
                </a:solidFill>
                <a:latin typeface="Poppins Bold Italics"/>
              </a:rPr>
              <a:t>LISTA ORDENADA Y CUANTIFICADA DE BIENES TANGIBLES O INTANGIBLES DE UNA PERSONA JURÍDICA O NATURAL</a:t>
            </a:r>
          </a:p>
          <a:p>
            <a:pPr algn="ctr">
              <a:lnSpc>
                <a:spcPts val="690"/>
              </a:lnSpc>
              <a:spcBef>
                <a:spcPct val="0"/>
              </a:spcBef>
            </a:pPr>
            <a:r>
              <a:rPr lang="en-US" sz="575" spc="86">
                <a:solidFill>
                  <a:srgbClr val="000000"/>
                </a:solidFill>
                <a:latin typeface="Poppins Bold Italics"/>
              </a:rPr>
              <a:t>EN UN TIEMPO DETERMINADO.</a:t>
            </a:r>
          </a:p>
        </p:txBody>
      </p:sp>
      <p:sp>
        <p:nvSpPr>
          <p:cNvPr id="20" name="TextBox 20"/>
          <p:cNvSpPr txBox="1"/>
          <p:nvPr/>
        </p:nvSpPr>
        <p:spPr>
          <a:xfrm>
            <a:off x="927471" y="1049760"/>
            <a:ext cx="1107825" cy="727373"/>
          </a:xfrm>
          <a:prstGeom prst="rect">
            <a:avLst/>
          </a:prstGeom>
        </p:spPr>
        <p:txBody>
          <a:bodyPr lIns="0" tIns="0" rIns="0" bIns="0" rtlCol="0" anchor="t">
            <a:spAutoFit/>
          </a:bodyPr>
          <a:lstStyle/>
          <a:p>
            <a:pPr marL="0" lvl="0" indent="0" algn="ctr">
              <a:lnSpc>
                <a:spcPts val="654"/>
              </a:lnSpc>
              <a:spcBef>
                <a:spcPct val="0"/>
              </a:spcBef>
            </a:pPr>
            <a:r>
              <a:rPr lang="en-US" sz="545" u="none" spc="81">
                <a:solidFill>
                  <a:srgbClr val="FFFFFF"/>
                </a:solidFill>
                <a:latin typeface="Poppins Bold Italics"/>
              </a:rPr>
              <a:t> ES UN LENGUAJE INFORMÁTICO DISEÑADO PARA DESCRIBIR EL CONJUNTO DE ACCIONES CONSECUTIVAS O INSTRUCCIONES QUE UN EQUIPO INFORMÁTICO DEBE EJECUTAR.</a:t>
            </a:r>
          </a:p>
        </p:txBody>
      </p:sp>
      <p:sp>
        <p:nvSpPr>
          <p:cNvPr id="21" name="TextBox 21"/>
          <p:cNvSpPr txBox="1"/>
          <p:nvPr/>
        </p:nvSpPr>
        <p:spPr>
          <a:xfrm>
            <a:off x="2241662" y="867130"/>
            <a:ext cx="670917" cy="85725"/>
          </a:xfrm>
          <a:prstGeom prst="rect">
            <a:avLst/>
          </a:prstGeom>
        </p:spPr>
        <p:txBody>
          <a:bodyPr lIns="0" tIns="0" rIns="0" bIns="0" rtlCol="0" anchor="t">
            <a:spAutoFit/>
          </a:bodyPr>
          <a:lstStyle/>
          <a:p>
            <a:pPr marL="0" lvl="0" indent="0" algn="ctr">
              <a:lnSpc>
                <a:spcPts val="611"/>
              </a:lnSpc>
              <a:spcBef>
                <a:spcPct val="0"/>
              </a:spcBef>
            </a:pPr>
            <a:r>
              <a:rPr lang="en-US" sz="509" u="none" spc="76">
                <a:solidFill>
                  <a:srgbClr val="000000"/>
                </a:solidFill>
                <a:latin typeface="Poppins Bold Italics"/>
              </a:rPr>
              <a:t>BASE DE DATOS.</a:t>
            </a:r>
          </a:p>
        </p:txBody>
      </p:sp>
      <p:sp>
        <p:nvSpPr>
          <p:cNvPr id="22" name="TextBox 22"/>
          <p:cNvSpPr txBox="1"/>
          <p:nvPr/>
        </p:nvSpPr>
        <p:spPr>
          <a:xfrm>
            <a:off x="2035296" y="1009650"/>
            <a:ext cx="1146283" cy="812408"/>
          </a:xfrm>
          <a:prstGeom prst="rect">
            <a:avLst/>
          </a:prstGeom>
        </p:spPr>
        <p:txBody>
          <a:bodyPr lIns="0" tIns="0" rIns="0" bIns="0" rtlCol="0" anchor="t">
            <a:spAutoFit/>
          </a:bodyPr>
          <a:lstStyle/>
          <a:p>
            <a:pPr marL="0" lvl="0" indent="0" algn="ctr">
              <a:lnSpc>
                <a:spcPts val="654"/>
              </a:lnSpc>
              <a:spcBef>
                <a:spcPct val="0"/>
              </a:spcBef>
            </a:pPr>
            <a:r>
              <a:rPr lang="en-US" sz="545" u="none" spc="81">
                <a:solidFill>
                  <a:srgbClr val="000000"/>
                </a:solidFill>
                <a:latin typeface="Poppins Bold Italics"/>
              </a:rPr>
              <a:t>BASE DE DATOS ES UN CONJUNTO DE INFORMACIÓN QUE SE RELACIONA ENTRE SÍ, QUE ESTÁ ALMACENADA Y ORGANIZADA DE FORMA SISTEMÁTICA PARA FACILITAR SU PRESERVACIÓN, BÚSQUEDA Y USO</a:t>
            </a:r>
          </a:p>
        </p:txBody>
      </p:sp>
      <p:sp>
        <p:nvSpPr>
          <p:cNvPr id="23" name="TextBox 23"/>
          <p:cNvSpPr txBox="1"/>
          <p:nvPr/>
        </p:nvSpPr>
        <p:spPr>
          <a:xfrm>
            <a:off x="921976" y="847725"/>
            <a:ext cx="1118816" cy="161925"/>
          </a:xfrm>
          <a:prstGeom prst="rect">
            <a:avLst/>
          </a:prstGeom>
        </p:spPr>
        <p:txBody>
          <a:bodyPr lIns="0" tIns="0" rIns="0" bIns="0" rtlCol="0" anchor="t">
            <a:spAutoFit/>
          </a:bodyPr>
          <a:lstStyle/>
          <a:p>
            <a:pPr marL="0" lvl="0" indent="0" algn="ctr">
              <a:lnSpc>
                <a:spcPts val="611"/>
              </a:lnSpc>
              <a:spcBef>
                <a:spcPct val="0"/>
              </a:spcBef>
            </a:pPr>
            <a:r>
              <a:rPr lang="en-US" sz="509" spc="180">
                <a:solidFill>
                  <a:srgbClr val="FFFFFF"/>
                </a:solidFill>
                <a:latin typeface="Arimo Italics"/>
              </a:rPr>
              <a:t>lenguaje de programación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8235" y="576368"/>
            <a:ext cx="932796" cy="176741"/>
            <a:chOff x="0" y="0"/>
            <a:chExt cx="1381920" cy="261839"/>
          </a:xfrm>
        </p:grpSpPr>
        <p:sp>
          <p:nvSpPr>
            <p:cNvPr id="3" name="Freeform 3"/>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5" name="Group 5"/>
          <p:cNvGrpSpPr/>
          <p:nvPr/>
        </p:nvGrpSpPr>
        <p:grpSpPr>
          <a:xfrm>
            <a:off x="1065331" y="572909"/>
            <a:ext cx="932796" cy="176741"/>
            <a:chOff x="0" y="0"/>
            <a:chExt cx="1381920" cy="261839"/>
          </a:xfrm>
        </p:grpSpPr>
        <p:sp>
          <p:nvSpPr>
            <p:cNvPr id="6" name="Freeform 6"/>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8" name="Group 8"/>
          <p:cNvGrpSpPr/>
          <p:nvPr/>
        </p:nvGrpSpPr>
        <p:grpSpPr>
          <a:xfrm>
            <a:off x="2607454" y="-34070"/>
            <a:ext cx="635805" cy="63580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BFEFE"/>
            </a:soli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11" name="Group 11"/>
          <p:cNvGrpSpPr/>
          <p:nvPr/>
        </p:nvGrpSpPr>
        <p:grpSpPr>
          <a:xfrm>
            <a:off x="2129032" y="576368"/>
            <a:ext cx="932796" cy="176741"/>
            <a:chOff x="0" y="0"/>
            <a:chExt cx="1381920" cy="261839"/>
          </a:xfrm>
        </p:grpSpPr>
        <p:sp>
          <p:nvSpPr>
            <p:cNvPr id="12" name="Freeform 12"/>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14" name="Group 14"/>
          <p:cNvGrpSpPr/>
          <p:nvPr/>
        </p:nvGrpSpPr>
        <p:grpSpPr>
          <a:xfrm>
            <a:off x="-47588" y="1284435"/>
            <a:ext cx="635805" cy="63580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BFEFE"/>
            </a:solidFill>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17" name="Group 17"/>
          <p:cNvGrpSpPr/>
          <p:nvPr/>
        </p:nvGrpSpPr>
        <p:grpSpPr>
          <a:xfrm>
            <a:off x="34654" y="1284435"/>
            <a:ext cx="932796" cy="176741"/>
            <a:chOff x="0" y="0"/>
            <a:chExt cx="1381920" cy="261839"/>
          </a:xfrm>
        </p:grpSpPr>
        <p:sp>
          <p:nvSpPr>
            <p:cNvPr id="18" name="Freeform 18"/>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19" name="TextBox 19"/>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20" name="Group 20"/>
          <p:cNvGrpSpPr/>
          <p:nvPr/>
        </p:nvGrpSpPr>
        <p:grpSpPr>
          <a:xfrm>
            <a:off x="1081936" y="1284435"/>
            <a:ext cx="932796" cy="176741"/>
            <a:chOff x="0" y="0"/>
            <a:chExt cx="1381920" cy="261839"/>
          </a:xfrm>
        </p:grpSpPr>
        <p:sp>
          <p:nvSpPr>
            <p:cNvPr id="21" name="Freeform 21"/>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22" name="TextBox 22"/>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23" name="Group 23"/>
          <p:cNvGrpSpPr/>
          <p:nvPr/>
        </p:nvGrpSpPr>
        <p:grpSpPr>
          <a:xfrm>
            <a:off x="2153079" y="1293960"/>
            <a:ext cx="932796" cy="176741"/>
            <a:chOff x="0" y="0"/>
            <a:chExt cx="1381920" cy="261839"/>
          </a:xfrm>
        </p:grpSpPr>
        <p:sp>
          <p:nvSpPr>
            <p:cNvPr id="24" name="Freeform 24"/>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25" name="TextBox 25"/>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sp>
        <p:nvSpPr>
          <p:cNvPr id="26" name="TextBox 26"/>
          <p:cNvSpPr txBox="1"/>
          <p:nvPr/>
        </p:nvSpPr>
        <p:spPr>
          <a:xfrm>
            <a:off x="34724" y="121956"/>
            <a:ext cx="3200400" cy="257175"/>
          </a:xfrm>
          <a:prstGeom prst="rect">
            <a:avLst/>
          </a:prstGeom>
        </p:spPr>
        <p:txBody>
          <a:bodyPr lIns="0" tIns="0" rIns="0" bIns="0" rtlCol="0" anchor="t">
            <a:spAutoFit/>
          </a:bodyPr>
          <a:lstStyle/>
          <a:p>
            <a:pPr algn="ctr">
              <a:lnSpc>
                <a:spcPts val="1080"/>
              </a:lnSpc>
              <a:spcBef>
                <a:spcPct val="0"/>
              </a:spcBef>
            </a:pPr>
            <a:r>
              <a:rPr lang="en-US" sz="900" spc="135">
                <a:solidFill>
                  <a:srgbClr val="000000"/>
                </a:solidFill>
                <a:latin typeface="Poppins Bold Italics"/>
              </a:rPr>
              <a:t>LOS SIGUIENTES ARTÍCULOS ESTÁN RELACIONADOS CON NUESTRO PROYECTO </a:t>
            </a:r>
          </a:p>
        </p:txBody>
      </p:sp>
      <p:sp>
        <p:nvSpPr>
          <p:cNvPr id="27" name="TextBox 27"/>
          <p:cNvSpPr txBox="1"/>
          <p:nvPr/>
        </p:nvSpPr>
        <p:spPr>
          <a:xfrm>
            <a:off x="51074" y="601734"/>
            <a:ext cx="899957" cy="119091"/>
          </a:xfrm>
          <a:prstGeom prst="rect">
            <a:avLst/>
          </a:prstGeom>
        </p:spPr>
        <p:txBody>
          <a:bodyPr lIns="0" tIns="0" rIns="0" bIns="0" rtlCol="0" anchor="t">
            <a:spAutoFit/>
          </a:bodyPr>
          <a:lstStyle/>
          <a:p>
            <a:pPr algn="ctr">
              <a:lnSpc>
                <a:spcPts val="964"/>
              </a:lnSpc>
              <a:spcBef>
                <a:spcPct val="0"/>
              </a:spcBef>
            </a:pPr>
            <a:r>
              <a:rPr lang="en-US" sz="803" spc="120">
                <a:solidFill>
                  <a:srgbClr val="FFFFFF"/>
                </a:solidFill>
                <a:latin typeface="Poppins Bold Italics"/>
              </a:rPr>
              <a:t>ARTÍCULO 102</a:t>
            </a:r>
          </a:p>
        </p:txBody>
      </p:sp>
      <p:sp>
        <p:nvSpPr>
          <p:cNvPr id="28" name="TextBox 28"/>
          <p:cNvSpPr txBox="1"/>
          <p:nvPr/>
        </p:nvSpPr>
        <p:spPr>
          <a:xfrm>
            <a:off x="1065331" y="604130"/>
            <a:ext cx="949401" cy="11909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103 </a:t>
            </a:r>
          </a:p>
        </p:txBody>
      </p:sp>
      <p:sp>
        <p:nvSpPr>
          <p:cNvPr id="29" name="TextBox 29"/>
          <p:cNvSpPr txBox="1"/>
          <p:nvPr/>
        </p:nvSpPr>
        <p:spPr>
          <a:xfrm>
            <a:off x="2129032" y="605193"/>
            <a:ext cx="956844" cy="11909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104 </a:t>
            </a:r>
          </a:p>
        </p:txBody>
      </p:sp>
      <p:sp>
        <p:nvSpPr>
          <p:cNvPr id="30" name="TextBox 30"/>
          <p:cNvSpPr txBox="1"/>
          <p:nvPr/>
        </p:nvSpPr>
        <p:spPr>
          <a:xfrm>
            <a:off x="0" y="839406"/>
            <a:ext cx="3200400" cy="257175"/>
          </a:xfrm>
          <a:prstGeom prst="rect">
            <a:avLst/>
          </a:prstGeom>
        </p:spPr>
        <p:txBody>
          <a:bodyPr lIns="0" tIns="0" rIns="0" bIns="0" rtlCol="0" anchor="t">
            <a:spAutoFit/>
          </a:bodyPr>
          <a:lstStyle/>
          <a:p>
            <a:pPr marL="0" lvl="0" indent="0" algn="ctr">
              <a:lnSpc>
                <a:spcPts val="1080"/>
              </a:lnSpc>
              <a:spcBef>
                <a:spcPct val="0"/>
              </a:spcBef>
            </a:pPr>
            <a:r>
              <a:rPr lang="en-US" sz="900" u="none" spc="135">
                <a:solidFill>
                  <a:srgbClr val="000000"/>
                </a:solidFill>
                <a:latin typeface="Poppins Bold Italics"/>
              </a:rPr>
              <a:t>LEY ORGANICA DE CIENCIA, TECNOLOGIA E INNOVACION </a:t>
            </a:r>
          </a:p>
        </p:txBody>
      </p:sp>
      <p:sp>
        <p:nvSpPr>
          <p:cNvPr id="31" name="TextBox 31"/>
          <p:cNvSpPr txBox="1"/>
          <p:nvPr/>
        </p:nvSpPr>
        <p:spPr>
          <a:xfrm>
            <a:off x="112563" y="1315656"/>
            <a:ext cx="744141" cy="11430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1</a:t>
            </a:r>
          </a:p>
        </p:txBody>
      </p:sp>
      <p:sp>
        <p:nvSpPr>
          <p:cNvPr id="32" name="TextBox 32"/>
          <p:cNvSpPr txBox="1"/>
          <p:nvPr/>
        </p:nvSpPr>
        <p:spPr>
          <a:xfrm>
            <a:off x="1187888" y="1315656"/>
            <a:ext cx="762893" cy="11430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3</a:t>
            </a:r>
          </a:p>
        </p:txBody>
      </p:sp>
      <p:sp>
        <p:nvSpPr>
          <p:cNvPr id="33" name="TextBox 33"/>
          <p:cNvSpPr txBox="1"/>
          <p:nvPr/>
        </p:nvSpPr>
        <p:spPr>
          <a:xfrm>
            <a:off x="2223700" y="1325181"/>
            <a:ext cx="767507" cy="11430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5</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30866" y="1251995"/>
            <a:ext cx="712615" cy="71261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5" name="Group 5"/>
          <p:cNvGrpSpPr/>
          <p:nvPr/>
        </p:nvGrpSpPr>
        <p:grpSpPr>
          <a:xfrm>
            <a:off x="2536013" y="-199470"/>
            <a:ext cx="764701" cy="76470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8" name="Group 8"/>
          <p:cNvGrpSpPr/>
          <p:nvPr/>
        </p:nvGrpSpPr>
        <p:grpSpPr>
          <a:xfrm>
            <a:off x="0" y="0"/>
            <a:ext cx="1631066" cy="1828800"/>
            <a:chOff x="0" y="0"/>
            <a:chExt cx="2416394" cy="2709333"/>
          </a:xfrm>
        </p:grpSpPr>
        <p:sp>
          <p:nvSpPr>
            <p:cNvPr id="9" name="Freeform 9"/>
            <p:cNvSpPr/>
            <p:nvPr/>
          </p:nvSpPr>
          <p:spPr>
            <a:xfrm>
              <a:off x="0" y="0"/>
              <a:ext cx="2416394" cy="2709333"/>
            </a:xfrm>
            <a:custGeom>
              <a:avLst/>
              <a:gdLst/>
              <a:ahLst/>
              <a:cxnLst/>
              <a:rect l="l" t="t" r="r" b="b"/>
              <a:pathLst>
                <a:path w="2416394" h="2709333">
                  <a:moveTo>
                    <a:pt x="0" y="0"/>
                  </a:moveTo>
                  <a:lnTo>
                    <a:pt x="2416394" y="0"/>
                  </a:lnTo>
                  <a:lnTo>
                    <a:pt x="2416394" y="2709333"/>
                  </a:lnTo>
                  <a:lnTo>
                    <a:pt x="0" y="2709333"/>
                  </a:lnTo>
                  <a:close/>
                </a:path>
              </a:pathLst>
            </a:custGeom>
            <a:solidFill>
              <a:srgbClr val="224C8D"/>
            </a:solidFill>
          </p:spPr>
        </p:sp>
        <p:sp>
          <p:nvSpPr>
            <p:cNvPr id="10" name="TextBox 10"/>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sp>
        <p:nvSpPr>
          <p:cNvPr id="11" name="TextBox 11"/>
          <p:cNvSpPr txBox="1"/>
          <p:nvPr/>
        </p:nvSpPr>
        <p:spPr>
          <a:xfrm>
            <a:off x="0" y="75130"/>
            <a:ext cx="1631066" cy="1669014"/>
          </a:xfrm>
          <a:prstGeom prst="rect">
            <a:avLst/>
          </a:prstGeom>
        </p:spPr>
        <p:txBody>
          <a:bodyPr lIns="0" tIns="0" rIns="0" bIns="0" rtlCol="0" anchor="t">
            <a:spAutoFit/>
          </a:bodyPr>
          <a:lstStyle/>
          <a:p>
            <a:pPr algn="ctr">
              <a:lnSpc>
                <a:spcPts val="840"/>
              </a:lnSpc>
              <a:spcBef>
                <a:spcPct val="0"/>
              </a:spcBef>
            </a:pPr>
            <a:r>
              <a:rPr lang="en-US" sz="700" spc="105">
                <a:solidFill>
                  <a:srgbClr val="FFFFFF"/>
                </a:solidFill>
                <a:latin typeface="Poppins Light Italics"/>
              </a:rPr>
              <a:t>SEGÚN HURTADO, J. (2007), “SE ENTIENDE POR METODOLOGÍA AL ESTUDIO DE LOS MODOS O MANERAS DE LLEVAR A CABO ALGO, ES DECIR, EL ESTUDIO DE LOS MÉTODOS. EN EL CAMPO DE LA INVESTIGACIÓN, LA METODOLOGÍA ES EL ÁREA DEL CONOCIMIENTO QUE ESTUDIA LOS MÉTODOS GENERALES DE LAS DISCIPLINAS CIENTÍFICAS.” LA METODOLOGÍA ESPECIFICA LOS PROCEDIMIENTOS REALIZADOS PARA LLEVAR A CABO LA INVESTIGACIÓN.</a:t>
            </a:r>
          </a:p>
        </p:txBody>
      </p:sp>
      <p:sp>
        <p:nvSpPr>
          <p:cNvPr id="12" name="TextBox 12"/>
          <p:cNvSpPr txBox="1"/>
          <p:nvPr/>
        </p:nvSpPr>
        <p:spPr>
          <a:xfrm>
            <a:off x="1700514" y="84655"/>
            <a:ext cx="1600200" cy="361950"/>
          </a:xfrm>
          <a:prstGeom prst="rect">
            <a:avLst/>
          </a:prstGeom>
        </p:spPr>
        <p:txBody>
          <a:bodyPr lIns="0" tIns="0" rIns="0" bIns="0" rtlCol="0" anchor="t">
            <a:spAutoFit/>
          </a:bodyPr>
          <a:lstStyle/>
          <a:p>
            <a:pPr algn="ctr">
              <a:lnSpc>
                <a:spcPts val="1439"/>
              </a:lnSpc>
              <a:spcBef>
                <a:spcPct val="0"/>
              </a:spcBef>
            </a:pPr>
            <a:r>
              <a:rPr lang="en-US" sz="1200" spc="180">
                <a:solidFill>
                  <a:srgbClr val="224C8D"/>
                </a:solidFill>
                <a:latin typeface="Poppins Bold Italics"/>
              </a:rPr>
              <a:t>TIPOS DE INVESTIGACIÓN</a:t>
            </a:r>
            <a:r>
              <a:rPr lang="en-US" sz="1200" spc="180">
                <a:solidFill>
                  <a:srgbClr val="FFFFFF"/>
                </a:solidFill>
                <a:latin typeface="Poppins Bold Italics"/>
              </a:rPr>
              <a:t> </a:t>
            </a:r>
          </a:p>
        </p:txBody>
      </p:sp>
      <p:sp>
        <p:nvSpPr>
          <p:cNvPr id="13" name="TextBox 13"/>
          <p:cNvSpPr txBox="1"/>
          <p:nvPr/>
        </p:nvSpPr>
        <p:spPr>
          <a:xfrm>
            <a:off x="1655180" y="633473"/>
            <a:ext cx="1498922" cy="762000"/>
          </a:xfrm>
          <a:prstGeom prst="rect">
            <a:avLst/>
          </a:prstGeom>
        </p:spPr>
        <p:txBody>
          <a:bodyPr lIns="0" tIns="0" rIns="0" bIns="0" rtlCol="0" anchor="t">
            <a:spAutoFit/>
          </a:bodyPr>
          <a:lstStyle/>
          <a:p>
            <a:pPr algn="ctr">
              <a:lnSpc>
                <a:spcPts val="1200"/>
              </a:lnSpc>
              <a:spcBef>
                <a:spcPct val="0"/>
              </a:spcBef>
            </a:pPr>
            <a:r>
              <a:rPr lang="en-US" sz="1000" spc="150">
                <a:solidFill>
                  <a:srgbClr val="FFFFFF"/>
                </a:solidFill>
                <a:latin typeface="Poppins Bold Italics"/>
              </a:rPr>
              <a:t>LA INVESTIGACIÓN SE APOYA EN UNA INVESTIGACIÓN EXPERIMENTAL.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82880" y="182880"/>
            <a:ext cx="2834640" cy="1488707"/>
            <a:chOff x="0" y="0"/>
            <a:chExt cx="4199467" cy="2205491"/>
          </a:xfrm>
        </p:grpSpPr>
        <p:sp>
          <p:nvSpPr>
            <p:cNvPr id="3" name="Freeform 3"/>
            <p:cNvSpPr/>
            <p:nvPr/>
          </p:nvSpPr>
          <p:spPr>
            <a:xfrm>
              <a:off x="0" y="0"/>
              <a:ext cx="4199467" cy="2205491"/>
            </a:xfrm>
            <a:custGeom>
              <a:avLst/>
              <a:gdLst/>
              <a:ahLst/>
              <a:cxnLst/>
              <a:rect l="l" t="t" r="r" b="b"/>
              <a:pathLst>
                <a:path w="4199467" h="2205491">
                  <a:moveTo>
                    <a:pt x="0" y="0"/>
                  </a:moveTo>
                  <a:lnTo>
                    <a:pt x="4199467" y="0"/>
                  </a:lnTo>
                  <a:lnTo>
                    <a:pt x="4199467" y="2205491"/>
                  </a:lnTo>
                  <a:lnTo>
                    <a:pt x="0" y="2205491"/>
                  </a:lnTo>
                  <a:close/>
                </a:path>
              </a:pathLst>
            </a:custGeom>
            <a:solidFill>
              <a:srgbClr val="004AAD"/>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sp>
        <p:nvSpPr>
          <p:cNvPr id="5" name="TextBox 5"/>
          <p:cNvSpPr txBox="1"/>
          <p:nvPr/>
        </p:nvSpPr>
        <p:spPr>
          <a:xfrm>
            <a:off x="182880" y="709408"/>
            <a:ext cx="2834640" cy="657225"/>
          </a:xfrm>
          <a:prstGeom prst="rect">
            <a:avLst/>
          </a:prstGeom>
        </p:spPr>
        <p:txBody>
          <a:bodyPr lIns="0" tIns="0" rIns="0" bIns="0" rtlCol="0" anchor="t">
            <a:spAutoFit/>
          </a:bodyPr>
          <a:lstStyle/>
          <a:p>
            <a:pPr algn="ctr">
              <a:lnSpc>
                <a:spcPts val="1080"/>
              </a:lnSpc>
              <a:spcBef>
                <a:spcPct val="0"/>
              </a:spcBef>
            </a:pPr>
            <a:endParaRPr/>
          </a:p>
          <a:p>
            <a:pPr algn="ctr">
              <a:lnSpc>
                <a:spcPts val="1080"/>
              </a:lnSpc>
              <a:spcBef>
                <a:spcPct val="0"/>
              </a:spcBef>
            </a:pPr>
            <a:r>
              <a:rPr lang="en-US" sz="900" spc="135">
                <a:solidFill>
                  <a:srgbClr val="FFFFFF"/>
                </a:solidFill>
                <a:latin typeface="Poppins Bold Italics"/>
              </a:rPr>
              <a:t> PARA ESTE PROYECTO SE USÓ LA METODOLOGÍA DE INVESTIGACIÓN ACCIÓN PARTICIPATIVA (IAP) E INVESTIGACIÓN DE CAMPO</a:t>
            </a:r>
          </a:p>
        </p:txBody>
      </p:sp>
      <p:sp>
        <p:nvSpPr>
          <p:cNvPr id="6" name="TextBox 6"/>
          <p:cNvSpPr txBox="1"/>
          <p:nvPr/>
        </p:nvSpPr>
        <p:spPr>
          <a:xfrm>
            <a:off x="312451" y="414940"/>
            <a:ext cx="2482900" cy="180975"/>
          </a:xfrm>
          <a:prstGeom prst="rect">
            <a:avLst/>
          </a:prstGeom>
        </p:spPr>
        <p:txBody>
          <a:bodyPr lIns="0" tIns="0" rIns="0" bIns="0" rtlCol="0" anchor="t">
            <a:spAutoFit/>
          </a:bodyPr>
          <a:lstStyle/>
          <a:p>
            <a:pPr algn="ctr">
              <a:lnSpc>
                <a:spcPts val="1439"/>
              </a:lnSpc>
              <a:spcBef>
                <a:spcPct val="0"/>
              </a:spcBef>
            </a:pPr>
            <a:r>
              <a:rPr lang="en-US" sz="1200" spc="180">
                <a:solidFill>
                  <a:srgbClr val="FFFFFF"/>
                </a:solidFill>
                <a:latin typeface="Poppins Bold Italics"/>
              </a:rPr>
              <a:t>METODOLOGÍA APLICADA.</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sp>
        <p:nvSpPr>
          <p:cNvPr id="2" name="AutoShape 2"/>
          <p:cNvSpPr/>
          <p:nvPr/>
        </p:nvSpPr>
        <p:spPr>
          <a:xfrm rot="6954087">
            <a:off x="689659" y="689236"/>
            <a:ext cx="673201" cy="0"/>
          </a:xfrm>
          <a:prstGeom prst="line">
            <a:avLst/>
          </a:prstGeom>
          <a:ln w="47625" cap="flat">
            <a:solidFill>
              <a:srgbClr val="000000"/>
            </a:solidFill>
            <a:prstDash val="solid"/>
            <a:headEnd type="none" w="sm" len="sm"/>
            <a:tailEnd type="arrow" w="med" len="sm"/>
          </a:ln>
        </p:spPr>
      </p:sp>
      <p:sp>
        <p:nvSpPr>
          <p:cNvPr id="3" name="AutoShape 3"/>
          <p:cNvSpPr/>
          <p:nvPr/>
        </p:nvSpPr>
        <p:spPr>
          <a:xfrm rot="4262659">
            <a:off x="1526726" y="694250"/>
            <a:ext cx="651693" cy="0"/>
          </a:xfrm>
          <a:prstGeom prst="line">
            <a:avLst/>
          </a:prstGeom>
          <a:ln w="47625" cap="flat">
            <a:solidFill>
              <a:srgbClr val="000000"/>
            </a:solidFill>
            <a:prstDash val="solid"/>
            <a:headEnd type="none" w="sm" len="sm"/>
            <a:tailEnd type="arrow" w="med" len="sm"/>
          </a:ln>
        </p:spPr>
      </p:sp>
      <p:grpSp>
        <p:nvGrpSpPr>
          <p:cNvPr id="4" name="Group 4"/>
          <p:cNvGrpSpPr/>
          <p:nvPr/>
        </p:nvGrpSpPr>
        <p:grpSpPr>
          <a:xfrm>
            <a:off x="-182687" y="995037"/>
            <a:ext cx="965329" cy="965329"/>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7" name="Group 7"/>
          <p:cNvGrpSpPr/>
          <p:nvPr/>
        </p:nvGrpSpPr>
        <p:grpSpPr>
          <a:xfrm>
            <a:off x="2504569" y="-96263"/>
            <a:ext cx="863086" cy="86308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8425" y="74078"/>
            <a:ext cx="708660" cy="731520"/>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04172" y="351592"/>
            <a:ext cx="718718" cy="731520"/>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48015" y="1035799"/>
            <a:ext cx="1105319" cy="731520"/>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2350069" y="158959"/>
            <a:ext cx="900081" cy="731520"/>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2024925" y="1154334"/>
            <a:ext cx="1190343" cy="731520"/>
          </a:xfrm>
          <a:prstGeom prst="rect">
            <a:avLst/>
          </a:prstGeom>
        </p:spPr>
      </p:pic>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2483748" y="629277"/>
            <a:ext cx="731520" cy="731520"/>
          </a:xfrm>
          <a:prstGeom prst="rect">
            <a:avLst/>
          </a:prstGeom>
        </p:spPr>
      </p:pic>
      <p:sp>
        <p:nvSpPr>
          <p:cNvPr id="16" name="TextBox 16"/>
          <p:cNvSpPr txBox="1"/>
          <p:nvPr/>
        </p:nvSpPr>
        <p:spPr>
          <a:xfrm>
            <a:off x="54015" y="30480"/>
            <a:ext cx="3046071" cy="304800"/>
          </a:xfrm>
          <a:prstGeom prst="rect">
            <a:avLst/>
          </a:prstGeom>
        </p:spPr>
        <p:txBody>
          <a:bodyPr lIns="0" tIns="0" rIns="0" bIns="0" rtlCol="0" anchor="t">
            <a:spAutoFit/>
          </a:bodyPr>
          <a:lstStyle/>
          <a:p>
            <a:pPr algn="ctr">
              <a:lnSpc>
                <a:spcPts val="1200"/>
              </a:lnSpc>
              <a:spcBef>
                <a:spcPct val="0"/>
              </a:spcBef>
            </a:pPr>
            <a:r>
              <a:rPr lang="en-US" sz="1000" spc="150">
                <a:solidFill>
                  <a:srgbClr val="FFFFFF"/>
                </a:solidFill>
                <a:latin typeface="Poppins Bold Italics"/>
              </a:rPr>
              <a:t>INSTRUMENTOS PARA LA RECOLECCIÓN DE DATOS</a:t>
            </a:r>
          </a:p>
        </p:txBody>
      </p:sp>
      <p:sp>
        <p:nvSpPr>
          <p:cNvPr id="17" name="TextBox 17"/>
          <p:cNvSpPr txBox="1"/>
          <p:nvPr/>
        </p:nvSpPr>
        <p:spPr>
          <a:xfrm>
            <a:off x="491062" y="1035799"/>
            <a:ext cx="1070395" cy="237070"/>
          </a:xfrm>
          <a:prstGeom prst="rect">
            <a:avLst/>
          </a:prstGeom>
        </p:spPr>
        <p:txBody>
          <a:bodyPr lIns="0" tIns="0" rIns="0" bIns="0" rtlCol="0" anchor="t">
            <a:spAutoFit/>
          </a:bodyPr>
          <a:lstStyle/>
          <a:p>
            <a:pPr algn="ctr">
              <a:lnSpc>
                <a:spcPts val="960"/>
              </a:lnSpc>
              <a:spcBef>
                <a:spcPct val="0"/>
              </a:spcBef>
            </a:pPr>
            <a:r>
              <a:rPr lang="en-US" sz="800" spc="120">
                <a:solidFill>
                  <a:srgbClr val="004AAD"/>
                </a:solidFill>
                <a:latin typeface="Poppins Bold Italics"/>
              </a:rPr>
              <a:t>CUADERNO DE NOTAS</a:t>
            </a:r>
          </a:p>
        </p:txBody>
      </p:sp>
      <p:sp>
        <p:nvSpPr>
          <p:cNvPr id="18" name="TextBox 18"/>
          <p:cNvSpPr txBox="1"/>
          <p:nvPr/>
        </p:nvSpPr>
        <p:spPr>
          <a:xfrm>
            <a:off x="1600200" y="1083112"/>
            <a:ext cx="913061" cy="114300"/>
          </a:xfrm>
          <a:prstGeom prst="rect">
            <a:avLst/>
          </a:prstGeom>
        </p:spPr>
        <p:txBody>
          <a:bodyPr lIns="0" tIns="0" rIns="0" bIns="0" rtlCol="0" anchor="t">
            <a:spAutoFit/>
          </a:bodyPr>
          <a:lstStyle/>
          <a:p>
            <a:pPr marL="0" lvl="0" indent="0" algn="ctr">
              <a:lnSpc>
                <a:spcPts val="960"/>
              </a:lnSpc>
              <a:spcBef>
                <a:spcPct val="0"/>
              </a:spcBef>
            </a:pPr>
            <a:r>
              <a:rPr lang="en-US" sz="800" u="none" spc="120">
                <a:solidFill>
                  <a:srgbClr val="004AAD"/>
                </a:solidFill>
                <a:latin typeface="Poppins Bold Italics"/>
              </a:rPr>
              <a:t>DISPOSITIVOS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9267" y="0"/>
            <a:ext cx="1986409" cy="1828800"/>
            <a:chOff x="0" y="0"/>
            <a:chExt cx="2942828" cy="2709333"/>
          </a:xfrm>
        </p:grpSpPr>
        <p:sp>
          <p:nvSpPr>
            <p:cNvPr id="3" name="Freeform 3"/>
            <p:cNvSpPr/>
            <p:nvPr/>
          </p:nvSpPr>
          <p:spPr>
            <a:xfrm>
              <a:off x="0" y="0"/>
              <a:ext cx="2942828" cy="2709333"/>
            </a:xfrm>
            <a:custGeom>
              <a:avLst/>
              <a:gdLst/>
              <a:ahLst/>
              <a:cxnLst/>
              <a:rect l="l" t="t" r="r" b="b"/>
              <a:pathLst>
                <a:path w="2942828" h="2709333">
                  <a:moveTo>
                    <a:pt x="0" y="0"/>
                  </a:moveTo>
                  <a:lnTo>
                    <a:pt x="2942828" y="0"/>
                  </a:lnTo>
                  <a:lnTo>
                    <a:pt x="2942828" y="2709333"/>
                  </a:lnTo>
                  <a:lnTo>
                    <a:pt x="0" y="2709333"/>
                  </a:lnTo>
                  <a:close/>
                </a:path>
              </a:pathLst>
            </a:custGeom>
            <a:solidFill>
              <a:srgbClr val="38B6FF"/>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52169" y="-242689"/>
            <a:ext cx="1070098" cy="1070098"/>
          </a:xfrm>
          <a:prstGeom prst="rect">
            <a:avLst/>
          </a:prstGeom>
        </p:spPr>
      </p:pic>
      <p:grpSp>
        <p:nvGrpSpPr>
          <p:cNvPr id="6" name="Group 6"/>
          <p:cNvGrpSpPr/>
          <p:nvPr/>
        </p:nvGrpSpPr>
        <p:grpSpPr>
          <a:xfrm rot="-5400000">
            <a:off x="521679" y="-227670"/>
            <a:ext cx="109480" cy="930580"/>
            <a:chOff x="0" y="0"/>
            <a:chExt cx="145973" cy="1240773"/>
          </a:xfrm>
        </p:grpSpPr>
        <p:sp>
          <p:nvSpPr>
            <p:cNvPr id="7" name="AutoShape 7"/>
            <p:cNvSpPr/>
            <p:nvPr/>
          </p:nvSpPr>
          <p:spPr>
            <a:xfrm>
              <a:off x="0" y="145973"/>
              <a:ext cx="24329" cy="1094800"/>
            </a:xfrm>
            <a:prstGeom prst="rect">
              <a:avLst/>
            </a:prstGeom>
            <a:solidFill>
              <a:srgbClr val="050707"/>
            </a:solidFill>
          </p:spPr>
        </p:sp>
        <p:sp>
          <p:nvSpPr>
            <p:cNvPr id="8" name="AutoShape 8"/>
            <p:cNvSpPr/>
            <p:nvPr/>
          </p:nvSpPr>
          <p:spPr>
            <a:xfrm>
              <a:off x="121644" y="0"/>
              <a:ext cx="24329" cy="1094800"/>
            </a:xfrm>
            <a:prstGeom prst="rect">
              <a:avLst/>
            </a:prstGeom>
            <a:solidFill>
              <a:srgbClr val="050707"/>
            </a:solidFill>
          </p:spPr>
        </p:sp>
      </p:grpSp>
      <p:sp>
        <p:nvSpPr>
          <p:cNvPr id="9" name="TextBox 9"/>
          <p:cNvSpPr txBox="1"/>
          <p:nvPr/>
        </p:nvSpPr>
        <p:spPr>
          <a:xfrm>
            <a:off x="-535575" y="836934"/>
            <a:ext cx="2063354" cy="657225"/>
          </a:xfrm>
          <a:prstGeom prst="rect">
            <a:avLst/>
          </a:prstGeom>
        </p:spPr>
        <p:txBody>
          <a:bodyPr lIns="0" tIns="0" rIns="0" bIns="0" rtlCol="0" anchor="t">
            <a:spAutoFit/>
          </a:bodyPr>
          <a:lstStyle/>
          <a:p>
            <a:pPr algn="ctr">
              <a:lnSpc>
                <a:spcPts val="2699"/>
              </a:lnSpc>
            </a:pPr>
            <a:r>
              <a:rPr lang="en-US" sz="2249" spc="67" dirty="0" err="1">
                <a:solidFill>
                  <a:srgbClr val="004AAD"/>
                </a:solidFill>
                <a:latin typeface="Poppins Bold"/>
              </a:rPr>
              <a:t>Razón</a:t>
            </a:r>
            <a:r>
              <a:rPr lang="en-US" sz="2249" spc="67" dirty="0">
                <a:solidFill>
                  <a:srgbClr val="004AAD"/>
                </a:solidFill>
                <a:latin typeface="Poppins Bold"/>
              </a:rPr>
              <a:t> </a:t>
            </a:r>
          </a:p>
          <a:p>
            <a:pPr algn="ctr">
              <a:lnSpc>
                <a:spcPts val="2699"/>
              </a:lnSpc>
            </a:pPr>
            <a:r>
              <a:rPr lang="en-US" sz="2249" spc="67" dirty="0">
                <a:solidFill>
                  <a:srgbClr val="004AAD"/>
                </a:solidFill>
                <a:latin typeface="Poppins Bold"/>
              </a:rPr>
              <a:t>     Social </a:t>
            </a:r>
          </a:p>
        </p:txBody>
      </p:sp>
      <p:sp>
        <p:nvSpPr>
          <p:cNvPr id="10" name="TextBox 10"/>
          <p:cNvSpPr txBox="1"/>
          <p:nvPr/>
        </p:nvSpPr>
        <p:spPr>
          <a:xfrm>
            <a:off x="1396482" y="127023"/>
            <a:ext cx="1291156" cy="221194"/>
          </a:xfrm>
          <a:prstGeom prst="rect">
            <a:avLst/>
          </a:prstGeom>
        </p:spPr>
        <p:txBody>
          <a:bodyPr lIns="0" tIns="0" rIns="0" bIns="0" rtlCol="0" anchor="t">
            <a:spAutoFit/>
          </a:bodyPr>
          <a:lstStyle/>
          <a:p>
            <a:pPr>
              <a:lnSpc>
                <a:spcPts val="882"/>
              </a:lnSpc>
            </a:pPr>
            <a:r>
              <a:rPr lang="en-US" sz="735" spc="110" dirty="0">
                <a:solidFill>
                  <a:srgbClr val="182722"/>
                </a:solidFill>
                <a:latin typeface="Poppins Bold Italics"/>
              </a:rPr>
              <a:t>ANTES    DENOMINADA</a:t>
            </a:r>
          </a:p>
        </p:txBody>
      </p:sp>
      <p:sp>
        <p:nvSpPr>
          <p:cNvPr id="11" name="TextBox 11"/>
          <p:cNvSpPr txBox="1"/>
          <p:nvPr/>
        </p:nvSpPr>
        <p:spPr>
          <a:xfrm>
            <a:off x="1226720" y="358800"/>
            <a:ext cx="2000688" cy="542406"/>
          </a:xfrm>
          <a:prstGeom prst="rect">
            <a:avLst/>
          </a:prstGeom>
        </p:spPr>
        <p:txBody>
          <a:bodyPr lIns="0" tIns="0" rIns="0" bIns="0" rtlCol="0" anchor="t">
            <a:spAutoFit/>
          </a:bodyPr>
          <a:lstStyle/>
          <a:p>
            <a:pPr>
              <a:lnSpc>
                <a:spcPts val="1064"/>
              </a:lnSpc>
            </a:pPr>
            <a:r>
              <a:rPr lang="en-US" sz="709" spc="7" dirty="0" err="1">
                <a:solidFill>
                  <a:srgbClr val="182722"/>
                </a:solidFill>
                <a:latin typeface="Poppins Light"/>
              </a:rPr>
              <a:t>Fundación</a:t>
            </a:r>
            <a:r>
              <a:rPr lang="en-US" sz="709" spc="7" dirty="0">
                <a:solidFill>
                  <a:srgbClr val="182722"/>
                </a:solidFill>
                <a:latin typeface="Poppins Light"/>
              </a:rPr>
              <a:t> del </a:t>
            </a:r>
            <a:r>
              <a:rPr lang="en-US" sz="709" spc="7" dirty="0" err="1">
                <a:solidFill>
                  <a:srgbClr val="182722"/>
                </a:solidFill>
                <a:latin typeface="Poppins Light"/>
              </a:rPr>
              <a:t>estado</a:t>
            </a:r>
            <a:r>
              <a:rPr lang="en-US" sz="709" spc="7" dirty="0">
                <a:solidFill>
                  <a:srgbClr val="182722"/>
                </a:solidFill>
                <a:latin typeface="Poppins Light"/>
              </a:rPr>
              <a:t> para el Sistema Nacional de </a:t>
            </a:r>
            <a:r>
              <a:rPr lang="en-US" sz="709" spc="7" dirty="0" err="1">
                <a:solidFill>
                  <a:srgbClr val="182722"/>
                </a:solidFill>
                <a:latin typeface="Poppins Light"/>
              </a:rPr>
              <a:t>Orquesta</a:t>
            </a:r>
            <a:r>
              <a:rPr lang="en-US" sz="709" spc="7" dirty="0">
                <a:solidFill>
                  <a:srgbClr val="182722"/>
                </a:solidFill>
                <a:latin typeface="Poppins Light"/>
              </a:rPr>
              <a:t> Juveniles e </a:t>
            </a:r>
            <a:r>
              <a:rPr lang="en-US" sz="709" spc="7" dirty="0" err="1">
                <a:solidFill>
                  <a:srgbClr val="182722"/>
                </a:solidFill>
                <a:latin typeface="Poppins Light"/>
              </a:rPr>
              <a:t>Infantiles</a:t>
            </a:r>
            <a:r>
              <a:rPr lang="en-US" sz="709" spc="7" dirty="0">
                <a:solidFill>
                  <a:srgbClr val="182722"/>
                </a:solidFill>
                <a:latin typeface="Poppins Light"/>
              </a:rPr>
              <a:t> de Venezuela  (FESNOJIV)</a:t>
            </a:r>
          </a:p>
          <a:p>
            <a:pPr>
              <a:lnSpc>
                <a:spcPts val="1064"/>
              </a:lnSpc>
            </a:pPr>
            <a:endParaRPr lang="en-US" sz="709" spc="7" dirty="0">
              <a:solidFill>
                <a:srgbClr val="182722"/>
              </a:solidFill>
              <a:latin typeface="Poppins Light"/>
            </a:endParaRPr>
          </a:p>
        </p:txBody>
      </p:sp>
      <p:sp>
        <p:nvSpPr>
          <p:cNvPr id="12" name="TextBox 12"/>
          <p:cNvSpPr txBox="1"/>
          <p:nvPr/>
        </p:nvSpPr>
        <p:spPr>
          <a:xfrm>
            <a:off x="1226720" y="914400"/>
            <a:ext cx="1325938" cy="217238"/>
          </a:xfrm>
          <a:prstGeom prst="rect">
            <a:avLst/>
          </a:prstGeom>
        </p:spPr>
        <p:txBody>
          <a:bodyPr lIns="0" tIns="0" rIns="0" bIns="0" rtlCol="0" anchor="t">
            <a:spAutoFit/>
          </a:bodyPr>
          <a:lstStyle/>
          <a:p>
            <a:pPr>
              <a:lnSpc>
                <a:spcPts val="866"/>
              </a:lnSpc>
            </a:pPr>
            <a:r>
              <a:rPr lang="en-US" sz="722" spc="108" dirty="0">
                <a:solidFill>
                  <a:srgbClr val="182722"/>
                </a:solidFill>
                <a:latin typeface="Poppins Bold Italics"/>
              </a:rPr>
              <a:t>AHORA </a:t>
            </a:r>
          </a:p>
          <a:p>
            <a:pPr>
              <a:lnSpc>
                <a:spcPts val="866"/>
              </a:lnSpc>
            </a:pPr>
            <a:r>
              <a:rPr lang="en-US" sz="722" spc="108" dirty="0">
                <a:solidFill>
                  <a:srgbClr val="182722"/>
                </a:solidFill>
                <a:latin typeface="Poppins Bold Italics"/>
              </a:rPr>
              <a:t>DENOMINADA</a:t>
            </a:r>
          </a:p>
        </p:txBody>
      </p:sp>
      <p:sp>
        <p:nvSpPr>
          <p:cNvPr id="13" name="TextBox 13"/>
          <p:cNvSpPr txBox="1"/>
          <p:nvPr/>
        </p:nvSpPr>
        <p:spPr>
          <a:xfrm>
            <a:off x="1226720" y="1168728"/>
            <a:ext cx="2334738" cy="146961"/>
          </a:xfrm>
          <a:prstGeom prst="rect">
            <a:avLst/>
          </a:prstGeom>
        </p:spPr>
        <p:txBody>
          <a:bodyPr lIns="0" tIns="0" rIns="0" bIns="0" rtlCol="0" anchor="t">
            <a:spAutoFit/>
          </a:bodyPr>
          <a:lstStyle/>
          <a:p>
            <a:pPr>
              <a:lnSpc>
                <a:spcPts val="1258"/>
              </a:lnSpc>
            </a:pPr>
            <a:r>
              <a:rPr lang="en-US" sz="839" spc="8" dirty="0" err="1">
                <a:solidFill>
                  <a:srgbClr val="182722"/>
                </a:solidFill>
                <a:latin typeface="Poppins Light"/>
              </a:rPr>
              <a:t>Fundación</a:t>
            </a:r>
            <a:r>
              <a:rPr lang="en-US" sz="839" spc="8" dirty="0">
                <a:solidFill>
                  <a:srgbClr val="182722"/>
                </a:solidFill>
                <a:latin typeface="Poppins Light"/>
              </a:rPr>
              <a:t> Musical </a:t>
            </a:r>
            <a:r>
              <a:rPr lang="en-US" sz="839" spc="8" dirty="0" err="1">
                <a:solidFill>
                  <a:srgbClr val="182722"/>
                </a:solidFill>
                <a:latin typeface="Poppins Light"/>
              </a:rPr>
              <a:t>Simón</a:t>
            </a:r>
            <a:r>
              <a:rPr lang="en-US" sz="839" spc="8" dirty="0">
                <a:solidFill>
                  <a:srgbClr val="182722"/>
                </a:solidFill>
                <a:latin typeface="Poppins Light"/>
              </a:rPr>
              <a:t> Bolívar.</a:t>
            </a:r>
          </a:p>
        </p:txBody>
      </p:sp>
      <p:sp>
        <p:nvSpPr>
          <p:cNvPr id="14" name="TextBox 14"/>
          <p:cNvSpPr txBox="1"/>
          <p:nvPr/>
        </p:nvSpPr>
        <p:spPr>
          <a:xfrm>
            <a:off x="1396482" y="1325214"/>
            <a:ext cx="2368466" cy="168509"/>
          </a:xfrm>
          <a:prstGeom prst="rect">
            <a:avLst/>
          </a:prstGeom>
        </p:spPr>
        <p:txBody>
          <a:bodyPr lIns="0" tIns="0" rIns="0" bIns="0" rtlCol="0" anchor="t">
            <a:spAutoFit/>
          </a:bodyPr>
          <a:lstStyle/>
          <a:p>
            <a:pPr>
              <a:lnSpc>
                <a:spcPts val="1377"/>
              </a:lnSpc>
            </a:pPr>
            <a:r>
              <a:rPr lang="en-US" sz="918" spc="9" dirty="0">
                <a:solidFill>
                  <a:srgbClr val="182722"/>
                </a:solidFill>
                <a:latin typeface="Poppins Bold"/>
              </a:rPr>
              <a:t>(EL SISTEMA)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0-#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9372435">
            <a:off x="1285723" y="1064349"/>
            <a:ext cx="1070098" cy="1070098"/>
          </a:xfrm>
          <a:prstGeom prst="rect">
            <a:avLst/>
          </a:prstGeom>
        </p:spPr>
      </p:pic>
      <p:pic>
        <p:nvPicPr>
          <p:cNvPr id="3" name="Picture 3"/>
          <p:cNvPicPr>
            <a:picLocks noChangeAspect="1"/>
          </p:cNvPicPr>
          <p:nvPr/>
        </p:nvPicPr>
        <p:blipFill>
          <a:blip r:embed="rId4"/>
          <a:srcRect/>
          <a:stretch>
            <a:fillRect/>
          </a:stretch>
        </p:blipFill>
        <p:spPr>
          <a:xfrm>
            <a:off x="1727702" y="-15909"/>
            <a:ext cx="1511727" cy="198289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707120">
            <a:off x="-460798" y="-394786"/>
            <a:ext cx="1070098" cy="1070098"/>
          </a:xfrm>
          <a:prstGeom prst="rect">
            <a:avLst/>
          </a:prstGeom>
        </p:spPr>
      </p:pic>
      <p:sp>
        <p:nvSpPr>
          <p:cNvPr id="5" name="TextBox 5"/>
          <p:cNvSpPr txBox="1"/>
          <p:nvPr/>
        </p:nvSpPr>
        <p:spPr>
          <a:xfrm>
            <a:off x="194549" y="78850"/>
            <a:ext cx="1405651" cy="217585"/>
          </a:xfrm>
          <a:prstGeom prst="rect">
            <a:avLst/>
          </a:prstGeom>
        </p:spPr>
        <p:txBody>
          <a:bodyPr lIns="0" tIns="0" rIns="0" bIns="0" rtlCol="0" anchor="t">
            <a:spAutoFit/>
          </a:bodyPr>
          <a:lstStyle/>
          <a:p>
            <a:pPr algn="ctr">
              <a:lnSpc>
                <a:spcPts val="1839"/>
              </a:lnSpc>
            </a:pPr>
            <a:r>
              <a:rPr lang="en-US" sz="1532" spc="45">
                <a:solidFill>
                  <a:srgbClr val="004AAD"/>
                </a:solidFill>
                <a:latin typeface="Poppins Bold Bold Italics"/>
              </a:rPr>
              <a:t>visión</a:t>
            </a:r>
          </a:p>
        </p:txBody>
      </p:sp>
      <p:sp>
        <p:nvSpPr>
          <p:cNvPr id="6" name="TextBox 6"/>
          <p:cNvSpPr txBox="1"/>
          <p:nvPr/>
        </p:nvSpPr>
        <p:spPr>
          <a:xfrm>
            <a:off x="0" y="296435"/>
            <a:ext cx="1727702" cy="718145"/>
          </a:xfrm>
          <a:prstGeom prst="rect">
            <a:avLst/>
          </a:prstGeom>
        </p:spPr>
        <p:txBody>
          <a:bodyPr lIns="0" tIns="0" rIns="0" bIns="0" rtlCol="0" anchor="t">
            <a:spAutoFit/>
          </a:bodyPr>
          <a:lstStyle/>
          <a:p>
            <a:pPr algn="ctr">
              <a:lnSpc>
                <a:spcPts val="684"/>
              </a:lnSpc>
              <a:spcBef>
                <a:spcPct val="0"/>
              </a:spcBef>
            </a:pPr>
            <a:r>
              <a:rPr lang="en-US" sz="570" spc="85" dirty="0">
                <a:solidFill>
                  <a:srgbClr val="004AAD"/>
                </a:solidFill>
                <a:latin typeface="Poppins Bold Italics"/>
              </a:rPr>
              <a:t>EL SISTEMA NACIONAL DE ORQUESTAS Y COROS JUVENILES E INFANTILES DE VENEZUELA ES UNA INSTITUCIÓN ABIERTA A TODA LA SOCIEDAD, CON UN ALTO CONCEPTO DE EXCELENCIA MUSICAL, QUE CONTRIBUYE AL DESARROLLO INTEGRAL DEL SER </a:t>
            </a:r>
            <a:r>
              <a:rPr lang="en-US" sz="570" spc="85" dirty="0" smtClean="0">
                <a:solidFill>
                  <a:srgbClr val="004AAD"/>
                </a:solidFill>
                <a:latin typeface="Poppins Bold Italics"/>
              </a:rPr>
              <a:t>HUMANO </a:t>
            </a:r>
            <a:r>
              <a:rPr lang="en-US" sz="570" spc="85" dirty="0">
                <a:solidFill>
                  <a:srgbClr val="004AAD"/>
                </a:solidFill>
                <a:latin typeface="Poppins Bold Italics"/>
              </a:rPr>
              <a:t>Y</a:t>
            </a:r>
            <a:endParaRPr lang="en-US" sz="570" spc="85" dirty="0">
              <a:solidFill>
                <a:srgbClr val="004AAD"/>
              </a:solidFill>
              <a:latin typeface="Poppins Bold Italics"/>
            </a:endParaRPr>
          </a:p>
        </p:txBody>
      </p:sp>
      <p:sp>
        <p:nvSpPr>
          <p:cNvPr id="7" name="TextBox 7"/>
          <p:cNvSpPr txBox="1"/>
          <p:nvPr/>
        </p:nvSpPr>
        <p:spPr>
          <a:xfrm>
            <a:off x="-548" y="997282"/>
            <a:ext cx="1727702" cy="675692"/>
          </a:xfrm>
          <a:prstGeom prst="rect">
            <a:avLst/>
          </a:prstGeom>
        </p:spPr>
        <p:txBody>
          <a:bodyPr lIns="0" tIns="0" rIns="0" bIns="0" rtlCol="0" anchor="t">
            <a:spAutoFit/>
          </a:bodyPr>
          <a:lstStyle/>
          <a:p>
            <a:pPr marL="0" lvl="0" indent="0" algn="ctr">
              <a:lnSpc>
                <a:spcPts val="684"/>
              </a:lnSpc>
              <a:spcBef>
                <a:spcPct val="0"/>
              </a:spcBef>
            </a:pPr>
            <a:r>
              <a:rPr lang="en-US" sz="570" u="none" spc="85" dirty="0">
                <a:solidFill>
                  <a:srgbClr val="004AAD"/>
                </a:solidFill>
                <a:latin typeface="Poppins Bold Italics"/>
              </a:rPr>
              <a:t>SE RECONOCE AL MOVIMIENTO ORQUESTAL COMO UNA OPORTUNIDAD PARA EL DESARROLLO PERSONAL EN LO INTELECTUAL, EN LO ESPIRITUAL, EN LO SOCIAL Y EN LO PROFESIONAL, RESCATANDO AL NIÑO Y AL JOVEN DE UNA JUVENTUD VACÍA, DESORIENTADA Y DESVIADA.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288051" y="-148789"/>
            <a:ext cx="814387" cy="814387"/>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pic>
        <p:nvPicPr>
          <p:cNvPr id="5" name="Picture 5"/>
          <p:cNvPicPr>
            <a:picLocks noChangeAspect="1"/>
          </p:cNvPicPr>
          <p:nvPr/>
        </p:nvPicPr>
        <p:blipFill>
          <a:blip r:embed="rId2"/>
          <a:srcRect l="5741" r="45552"/>
          <a:stretch>
            <a:fillRect/>
          </a:stretch>
        </p:blipFill>
        <p:spPr>
          <a:xfrm>
            <a:off x="0" y="-187004"/>
            <a:ext cx="1472698" cy="2015804"/>
          </a:xfrm>
          <a:prstGeom prst="rect">
            <a:avLst/>
          </a:prstGeom>
        </p:spPr>
      </p:pic>
      <p:grpSp>
        <p:nvGrpSpPr>
          <p:cNvPr id="6" name="Group 6"/>
          <p:cNvGrpSpPr/>
          <p:nvPr/>
        </p:nvGrpSpPr>
        <p:grpSpPr>
          <a:xfrm>
            <a:off x="2474939" y="1238726"/>
            <a:ext cx="814387" cy="814387"/>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9" name="TextBox 9"/>
          <p:cNvSpPr txBox="1"/>
          <p:nvPr/>
        </p:nvSpPr>
        <p:spPr>
          <a:xfrm>
            <a:off x="1600200" y="68165"/>
            <a:ext cx="1405651" cy="219075"/>
          </a:xfrm>
          <a:prstGeom prst="rect">
            <a:avLst/>
          </a:prstGeom>
        </p:spPr>
        <p:txBody>
          <a:bodyPr lIns="0" tIns="0" rIns="0" bIns="0" rtlCol="0" anchor="t">
            <a:spAutoFit/>
          </a:bodyPr>
          <a:lstStyle/>
          <a:p>
            <a:pPr algn="ctr">
              <a:lnSpc>
                <a:spcPts val="1839"/>
              </a:lnSpc>
            </a:pPr>
            <a:r>
              <a:rPr lang="en-US" sz="1532" spc="45">
                <a:solidFill>
                  <a:srgbClr val="FFFFFF"/>
                </a:solidFill>
                <a:latin typeface="Poppins Bold Bold Italics"/>
              </a:rPr>
              <a:t>misión</a:t>
            </a:r>
          </a:p>
        </p:txBody>
      </p:sp>
      <p:sp>
        <p:nvSpPr>
          <p:cNvPr id="10" name="TextBox 10"/>
          <p:cNvSpPr txBox="1"/>
          <p:nvPr/>
        </p:nvSpPr>
        <p:spPr>
          <a:xfrm>
            <a:off x="1472698" y="335208"/>
            <a:ext cx="1727702" cy="1457325"/>
          </a:xfrm>
          <a:prstGeom prst="rect">
            <a:avLst/>
          </a:prstGeom>
        </p:spPr>
        <p:txBody>
          <a:bodyPr lIns="0" tIns="0" rIns="0" bIns="0" rtlCol="0" anchor="t">
            <a:spAutoFit/>
          </a:bodyPr>
          <a:lstStyle/>
          <a:p>
            <a:pPr marL="0" lvl="0" indent="0" algn="ctr">
              <a:lnSpc>
                <a:spcPts val="684"/>
              </a:lnSpc>
              <a:spcBef>
                <a:spcPct val="0"/>
              </a:spcBef>
            </a:pPr>
            <a:r>
              <a:rPr lang="en-US" sz="570" u="none" spc="85">
                <a:solidFill>
                  <a:srgbClr val="FFFFFF"/>
                </a:solidFill>
                <a:latin typeface="Poppins Bold Italics"/>
              </a:rPr>
              <a:t>EL SISTEMA NACIONAL DE ORQUESTAS Y COROS JUVENILES E INFANTILES DE VENEZUELA CONSTITUYE UNA OBRA SOCIAL DEL ESTADO VENEZOLANO CONSAGRADA AL RESCATE PEDAGÓGICO, OCUPACIONAL Y ÉTICO DE LA INFANCIA Y LA JUVENTUD, MEDIANTE LA INSTRUCCIÓN Y LA PRÁCTICA COLECTIVA DE LA MÚSICA, DEDICADA A LA CAPACITACIÓN, PREVENCIÓN Y RECUPERACIÓN DE LOS GRUPOS MÁS VULNERABLES DEL PAÍS, TANTO POR SUS CARACTERÍSTICAS ETÁRIAS COMO POR SU SITUACIÓN SOCIOECONÓMICA.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73753" y="175123"/>
            <a:ext cx="3048130" cy="1637401"/>
          </a:xfrm>
          <a:prstGeom prst="rect">
            <a:avLst/>
          </a:prstGeom>
        </p:spPr>
      </p:pic>
      <p:grpSp>
        <p:nvGrpSpPr>
          <p:cNvPr id="3" name="Group 3"/>
          <p:cNvGrpSpPr/>
          <p:nvPr/>
        </p:nvGrpSpPr>
        <p:grpSpPr>
          <a:xfrm>
            <a:off x="-15529" y="-104172"/>
            <a:ext cx="504849" cy="2041003"/>
            <a:chOff x="0" y="0"/>
            <a:chExt cx="747925" cy="3023707"/>
          </a:xfrm>
        </p:grpSpPr>
        <p:sp>
          <p:nvSpPr>
            <p:cNvPr id="4" name="Freeform 4"/>
            <p:cNvSpPr/>
            <p:nvPr/>
          </p:nvSpPr>
          <p:spPr>
            <a:xfrm>
              <a:off x="0" y="0"/>
              <a:ext cx="747925" cy="3023707"/>
            </a:xfrm>
            <a:custGeom>
              <a:avLst/>
              <a:gdLst/>
              <a:ahLst/>
              <a:cxnLst/>
              <a:rect l="l" t="t" r="r" b="b"/>
              <a:pathLst>
                <a:path w="747925" h="3023707">
                  <a:moveTo>
                    <a:pt x="0" y="0"/>
                  </a:moveTo>
                  <a:lnTo>
                    <a:pt x="747925" y="0"/>
                  </a:lnTo>
                  <a:lnTo>
                    <a:pt x="747925" y="3023707"/>
                  </a:lnTo>
                  <a:lnTo>
                    <a:pt x="0" y="3023707"/>
                  </a:lnTo>
                  <a:close/>
                </a:path>
              </a:pathLst>
            </a:custGeom>
            <a:solidFill>
              <a:srgbClr val="FFFFFF"/>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6" name="Picture 6"/>
          <p:cNvPicPr>
            <a:picLocks noChangeAspect="1"/>
          </p:cNvPicPr>
          <p:nvPr/>
        </p:nvPicPr>
        <p:blipFill>
          <a:blip r:embed="rId4"/>
          <a:srcRect t="9766" r="6213" b="10231"/>
          <a:stretch>
            <a:fillRect/>
          </a:stretch>
        </p:blipFill>
        <p:spPr>
          <a:xfrm>
            <a:off x="571666" y="476841"/>
            <a:ext cx="735370" cy="1285527"/>
          </a:xfrm>
          <a:prstGeom prst="rect">
            <a:avLst/>
          </a:prstGeom>
        </p:spPr>
      </p:pic>
      <p:pic>
        <p:nvPicPr>
          <p:cNvPr id="7" name="Picture 7"/>
          <p:cNvPicPr>
            <a:picLocks noChangeAspect="1"/>
          </p:cNvPicPr>
          <p:nvPr/>
        </p:nvPicPr>
        <p:blipFill>
          <a:blip r:embed="rId5"/>
          <a:srcRect t="9010" r="3129" b="10322"/>
          <a:stretch>
            <a:fillRect/>
          </a:stretch>
        </p:blipFill>
        <p:spPr>
          <a:xfrm>
            <a:off x="1507062" y="476841"/>
            <a:ext cx="682395" cy="1262780"/>
          </a:xfrm>
          <a:prstGeom prst="rect">
            <a:avLst/>
          </a:prstGeom>
        </p:spPr>
      </p:pic>
      <p:pic>
        <p:nvPicPr>
          <p:cNvPr id="8" name="Picture 8"/>
          <p:cNvPicPr>
            <a:picLocks noChangeAspect="1"/>
          </p:cNvPicPr>
          <p:nvPr/>
        </p:nvPicPr>
        <p:blipFill>
          <a:blip r:embed="rId6"/>
          <a:srcRect t="14444" r="20745" b="14444"/>
          <a:stretch>
            <a:fillRect/>
          </a:stretch>
        </p:blipFill>
        <p:spPr>
          <a:xfrm>
            <a:off x="2342942" y="472844"/>
            <a:ext cx="721608" cy="1266776"/>
          </a:xfrm>
          <a:prstGeom prst="rect">
            <a:avLst/>
          </a:prstGeom>
        </p:spPr>
      </p:pic>
      <p:sp>
        <p:nvSpPr>
          <p:cNvPr id="9" name="TextBox 9"/>
          <p:cNvSpPr txBox="1"/>
          <p:nvPr/>
        </p:nvSpPr>
        <p:spPr>
          <a:xfrm rot="-5400000">
            <a:off x="-816592" y="787742"/>
            <a:ext cx="2109483" cy="257175"/>
          </a:xfrm>
          <a:prstGeom prst="rect">
            <a:avLst/>
          </a:prstGeom>
        </p:spPr>
        <p:txBody>
          <a:bodyPr lIns="0" tIns="0" rIns="0" bIns="0" rtlCol="0" anchor="t">
            <a:spAutoFit/>
          </a:bodyPr>
          <a:lstStyle/>
          <a:p>
            <a:pPr algn="ctr">
              <a:lnSpc>
                <a:spcPts val="1088"/>
              </a:lnSpc>
              <a:spcBef>
                <a:spcPct val="0"/>
              </a:spcBef>
            </a:pPr>
            <a:r>
              <a:rPr lang="en-US" sz="907" spc="136">
                <a:solidFill>
                  <a:srgbClr val="004AAD"/>
                </a:solidFill>
                <a:latin typeface="Poppins Bold Italics"/>
              </a:rPr>
              <a:t>LOCALIZACIÓN </a:t>
            </a:r>
          </a:p>
          <a:p>
            <a:pPr algn="ctr">
              <a:lnSpc>
                <a:spcPts val="1088"/>
              </a:lnSpc>
              <a:spcBef>
                <a:spcPct val="0"/>
              </a:spcBef>
            </a:pPr>
            <a:r>
              <a:rPr lang="en-US" sz="907" spc="136">
                <a:solidFill>
                  <a:srgbClr val="004AAD"/>
                </a:solidFill>
                <a:latin typeface="Poppins Bold Italics"/>
              </a:rPr>
              <a:t>GEOGRÁFICA </a:t>
            </a:r>
          </a:p>
        </p:txBody>
      </p:sp>
      <p:sp>
        <p:nvSpPr>
          <p:cNvPr id="10" name="TextBox 10"/>
          <p:cNvSpPr txBox="1"/>
          <p:nvPr/>
        </p:nvSpPr>
        <p:spPr>
          <a:xfrm>
            <a:off x="597531" y="44719"/>
            <a:ext cx="2666956" cy="382363"/>
          </a:xfrm>
          <a:prstGeom prst="rect">
            <a:avLst/>
          </a:prstGeom>
        </p:spPr>
        <p:txBody>
          <a:bodyPr lIns="0" tIns="0" rIns="0" bIns="0" rtlCol="0" anchor="t">
            <a:spAutoFit/>
          </a:bodyPr>
          <a:lstStyle/>
          <a:p>
            <a:pPr>
              <a:lnSpc>
                <a:spcPts val="1032"/>
              </a:lnSpc>
              <a:spcBef>
                <a:spcPct val="0"/>
              </a:spcBef>
            </a:pPr>
            <a:r>
              <a:rPr lang="en-US" sz="860" spc="129">
                <a:solidFill>
                  <a:srgbClr val="FFFFFF"/>
                </a:solidFill>
                <a:latin typeface="Poppins Bold Italics"/>
              </a:rPr>
              <a:t>ESTADO MIRANDA, MUNICIPIO ANDRES BELLO, PARROQUIA SAN JOSÉ URBANIZACIÓN LAS MANUELAS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71641" y="-52437"/>
            <a:ext cx="748970" cy="738436"/>
            <a:chOff x="0" y="0"/>
            <a:chExt cx="812800" cy="801368"/>
          </a:xfrm>
        </p:grpSpPr>
        <p:sp>
          <p:nvSpPr>
            <p:cNvPr id="3" name="Freeform 3"/>
            <p:cNvSpPr/>
            <p:nvPr/>
          </p:nvSpPr>
          <p:spPr>
            <a:xfrm>
              <a:off x="67921" y="0"/>
              <a:ext cx="676959" cy="801368"/>
            </a:xfrm>
            <a:custGeom>
              <a:avLst/>
              <a:gdLst/>
              <a:ahLst/>
              <a:cxnLst/>
              <a:rect l="l" t="t" r="r" b="b"/>
              <a:pathLst>
                <a:path w="676959" h="801368">
                  <a:moveTo>
                    <a:pt x="338479" y="0"/>
                  </a:moveTo>
                  <a:cubicBezTo>
                    <a:pt x="533930" y="33131"/>
                    <a:pt x="676958" y="202445"/>
                    <a:pt x="676958" y="400684"/>
                  </a:cubicBezTo>
                  <a:cubicBezTo>
                    <a:pt x="676958" y="598923"/>
                    <a:pt x="533930" y="768237"/>
                    <a:pt x="338479" y="801368"/>
                  </a:cubicBezTo>
                  <a:cubicBezTo>
                    <a:pt x="143028" y="768237"/>
                    <a:pt x="0" y="598923"/>
                    <a:pt x="0" y="400684"/>
                  </a:cubicBezTo>
                  <a:cubicBezTo>
                    <a:pt x="0" y="202445"/>
                    <a:pt x="143028" y="33131"/>
                    <a:pt x="338479" y="0"/>
                  </a:cubicBezTo>
                  <a:close/>
                </a:path>
              </a:pathLst>
            </a:custGeom>
            <a:solidFill>
              <a:srgbClr val="FFFFFF"/>
            </a:solidFill>
          </p:spPr>
        </p:sp>
        <p:sp>
          <p:nvSpPr>
            <p:cNvPr id="4" name="TextBox 4"/>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pic>
        <p:nvPicPr>
          <p:cNvPr id="5" name="Picture 5"/>
          <p:cNvPicPr>
            <a:picLocks noChangeAspect="1"/>
          </p:cNvPicPr>
          <p:nvPr/>
        </p:nvPicPr>
        <p:blipFill>
          <a:blip r:embed="rId2"/>
          <a:srcRect r="1155" b="2752"/>
          <a:stretch>
            <a:fillRect/>
          </a:stretch>
        </p:blipFill>
        <p:spPr>
          <a:xfrm>
            <a:off x="93112" y="147653"/>
            <a:ext cx="2050381" cy="1637709"/>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477720" y="147653"/>
            <a:ext cx="83440" cy="1420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902464" y="1035512"/>
            <a:ext cx="83440" cy="142025"/>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244587">
            <a:off x="607459" y="546440"/>
            <a:ext cx="1583028" cy="433354"/>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014135" y="1284275"/>
            <a:ext cx="1280160" cy="361645"/>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rot="-372833">
            <a:off x="594058" y="27841"/>
            <a:ext cx="1504034" cy="381649"/>
          </a:xfrm>
          <a:prstGeom prst="rect">
            <a:avLst/>
          </a:prstGeom>
        </p:spPr>
      </p:pic>
      <p:sp>
        <p:nvSpPr>
          <p:cNvPr id="11" name="TextBox 11"/>
          <p:cNvSpPr txBox="1"/>
          <p:nvPr/>
        </p:nvSpPr>
        <p:spPr>
          <a:xfrm>
            <a:off x="2228375" y="164356"/>
            <a:ext cx="1268064" cy="108619"/>
          </a:xfrm>
          <a:prstGeom prst="rect">
            <a:avLst/>
          </a:prstGeom>
        </p:spPr>
        <p:txBody>
          <a:bodyPr lIns="0" tIns="0" rIns="0" bIns="0" rtlCol="0" anchor="t">
            <a:spAutoFit/>
          </a:bodyPr>
          <a:lstStyle/>
          <a:p>
            <a:pPr>
              <a:lnSpc>
                <a:spcPts val="866"/>
              </a:lnSpc>
            </a:pPr>
            <a:r>
              <a:rPr lang="en-US" sz="722" spc="108">
                <a:solidFill>
                  <a:srgbClr val="182722"/>
                </a:solidFill>
                <a:latin typeface="Poppins Bold Italics"/>
              </a:rPr>
              <a:t>PLAZA BOLIVAR</a:t>
            </a:r>
          </a:p>
        </p:txBody>
      </p:sp>
      <p:sp>
        <p:nvSpPr>
          <p:cNvPr id="12" name="TextBox 12"/>
          <p:cNvSpPr txBox="1"/>
          <p:nvPr/>
        </p:nvSpPr>
        <p:spPr>
          <a:xfrm>
            <a:off x="2203888" y="600188"/>
            <a:ext cx="1268064" cy="325857"/>
          </a:xfrm>
          <a:prstGeom prst="rect">
            <a:avLst/>
          </a:prstGeom>
        </p:spPr>
        <p:txBody>
          <a:bodyPr lIns="0" tIns="0" rIns="0" bIns="0" rtlCol="0" anchor="t">
            <a:spAutoFit/>
          </a:bodyPr>
          <a:lstStyle/>
          <a:p>
            <a:pPr>
              <a:lnSpc>
                <a:spcPts val="866"/>
              </a:lnSpc>
            </a:pPr>
            <a:r>
              <a:rPr lang="en-US" sz="722" spc="108">
                <a:solidFill>
                  <a:srgbClr val="182722"/>
                </a:solidFill>
                <a:latin typeface="Poppins Bold Italics"/>
              </a:rPr>
              <a:t>ENTRADA DE LA</a:t>
            </a:r>
          </a:p>
          <a:p>
            <a:pPr>
              <a:lnSpc>
                <a:spcPts val="866"/>
              </a:lnSpc>
            </a:pPr>
            <a:r>
              <a:rPr lang="en-US" sz="722" spc="108">
                <a:solidFill>
                  <a:srgbClr val="182722"/>
                </a:solidFill>
                <a:latin typeface="Poppins Bold Italics"/>
              </a:rPr>
              <a:t>URBANIZACION </a:t>
            </a:r>
          </a:p>
          <a:p>
            <a:pPr>
              <a:lnSpc>
                <a:spcPts val="866"/>
              </a:lnSpc>
            </a:pPr>
            <a:r>
              <a:rPr lang="en-US" sz="722" spc="108">
                <a:solidFill>
                  <a:srgbClr val="182722"/>
                </a:solidFill>
                <a:latin typeface="Poppins Bold Italics"/>
              </a:rPr>
              <a:t>LAS MANUELAS</a:t>
            </a:r>
          </a:p>
        </p:txBody>
      </p:sp>
      <p:grpSp>
        <p:nvGrpSpPr>
          <p:cNvPr id="13" name="Group 13"/>
          <p:cNvGrpSpPr/>
          <p:nvPr/>
        </p:nvGrpSpPr>
        <p:grpSpPr>
          <a:xfrm>
            <a:off x="2487922" y="1177538"/>
            <a:ext cx="854012" cy="842001"/>
            <a:chOff x="0" y="0"/>
            <a:chExt cx="812800" cy="801368"/>
          </a:xfrm>
        </p:grpSpPr>
        <p:sp>
          <p:nvSpPr>
            <p:cNvPr id="14" name="Freeform 14"/>
            <p:cNvSpPr/>
            <p:nvPr/>
          </p:nvSpPr>
          <p:spPr>
            <a:xfrm>
              <a:off x="67921" y="0"/>
              <a:ext cx="676959" cy="801368"/>
            </a:xfrm>
            <a:custGeom>
              <a:avLst/>
              <a:gdLst/>
              <a:ahLst/>
              <a:cxnLst/>
              <a:rect l="l" t="t" r="r" b="b"/>
              <a:pathLst>
                <a:path w="676959" h="801368">
                  <a:moveTo>
                    <a:pt x="338479" y="0"/>
                  </a:moveTo>
                  <a:cubicBezTo>
                    <a:pt x="533930" y="33131"/>
                    <a:pt x="676958" y="202445"/>
                    <a:pt x="676958" y="400684"/>
                  </a:cubicBezTo>
                  <a:cubicBezTo>
                    <a:pt x="676958" y="598923"/>
                    <a:pt x="533930" y="768237"/>
                    <a:pt x="338479" y="801368"/>
                  </a:cubicBezTo>
                  <a:cubicBezTo>
                    <a:pt x="143028" y="768237"/>
                    <a:pt x="0" y="598923"/>
                    <a:pt x="0" y="400684"/>
                  </a:cubicBezTo>
                  <a:cubicBezTo>
                    <a:pt x="0" y="202445"/>
                    <a:pt x="143028" y="33131"/>
                    <a:pt x="338479" y="0"/>
                  </a:cubicBezTo>
                  <a:close/>
                </a:path>
              </a:pathLst>
            </a:custGeom>
            <a:solidFill>
              <a:srgbClr val="FFFFFF"/>
            </a:solidFill>
          </p:spPr>
        </p:sp>
        <p:sp>
          <p:nvSpPr>
            <p:cNvPr id="15" name="TextBox 15"/>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sp>
        <p:nvSpPr>
          <p:cNvPr id="16" name="TextBox 16"/>
          <p:cNvSpPr txBox="1"/>
          <p:nvPr/>
        </p:nvSpPr>
        <p:spPr>
          <a:xfrm>
            <a:off x="2143493" y="1168847"/>
            <a:ext cx="1268064" cy="217238"/>
          </a:xfrm>
          <a:prstGeom prst="rect">
            <a:avLst/>
          </a:prstGeom>
        </p:spPr>
        <p:txBody>
          <a:bodyPr lIns="0" tIns="0" rIns="0" bIns="0" rtlCol="0" anchor="t">
            <a:spAutoFit/>
          </a:bodyPr>
          <a:lstStyle/>
          <a:p>
            <a:pPr>
              <a:lnSpc>
                <a:spcPts val="866"/>
              </a:lnSpc>
            </a:pPr>
            <a:r>
              <a:rPr lang="en-US" sz="722" spc="108" dirty="0">
                <a:solidFill>
                  <a:srgbClr val="182722"/>
                </a:solidFill>
                <a:latin typeface="Poppins Bold Italics"/>
              </a:rPr>
              <a:t>SEDE DEL NUCLEO</a:t>
            </a:r>
          </a:p>
          <a:p>
            <a:pPr>
              <a:lnSpc>
                <a:spcPts val="866"/>
              </a:lnSpc>
            </a:pPr>
            <a:r>
              <a:rPr lang="en-US" sz="722" spc="108" dirty="0">
                <a:solidFill>
                  <a:srgbClr val="182722"/>
                </a:solidFill>
                <a:latin typeface="Poppins Bold Italics"/>
              </a:rPr>
              <a:t>SAN JOSE</a:t>
            </a:r>
          </a:p>
        </p:txBody>
      </p:sp>
      <p:sp>
        <p:nvSpPr>
          <p:cNvPr id="17" name="AutoShape 17"/>
          <p:cNvSpPr/>
          <p:nvPr/>
        </p:nvSpPr>
        <p:spPr>
          <a:xfrm>
            <a:off x="2246483" y="1565200"/>
            <a:ext cx="771037" cy="0"/>
          </a:xfrm>
          <a:prstGeom prst="line">
            <a:avLst/>
          </a:prstGeom>
          <a:ln w="19050" cap="flat">
            <a:solidFill>
              <a:srgbClr val="182722"/>
            </a:solidFill>
            <a:prstDash val="solid"/>
            <a:headEnd type="none" w="sm" len="sm"/>
            <a:tailEnd type="none" w="sm" len="sm"/>
          </a:ln>
        </p:spPr>
      </p:sp>
      <p:sp>
        <p:nvSpPr>
          <p:cNvPr id="18" name="AutoShape 18"/>
          <p:cNvSpPr/>
          <p:nvPr/>
        </p:nvSpPr>
        <p:spPr>
          <a:xfrm>
            <a:off x="2429363" y="1650683"/>
            <a:ext cx="771037" cy="0"/>
          </a:xfrm>
          <a:prstGeom prst="line">
            <a:avLst/>
          </a:prstGeom>
          <a:ln w="19050" cap="flat">
            <a:solidFill>
              <a:srgbClr val="182722"/>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9"/>
                                        </p:tgtEl>
                                      </p:cBhvr>
                                    </p:animEffect>
                                    <p:animScale>
                                      <p:cBhvr>
                                        <p:cTn id="15" dur="250" autoRev="1" fill="hold"/>
                                        <p:tgtEl>
                                          <p:spTgt spid="9"/>
                                        </p:tgtEl>
                                      </p:cBhvr>
                                      <p:by x="105000" y="105000"/>
                                    </p:animScale>
                                  </p:childTnLst>
                                </p:cTn>
                              </p:par>
                            </p:childTnLst>
                          </p:cTn>
                        </p:par>
                        <p:par>
                          <p:cTn id="16" fill="hold">
                            <p:stCondLst>
                              <p:cond delay="1500"/>
                            </p:stCondLst>
                            <p:childTnLst>
                              <p:par>
                                <p:cTn id="17" presetID="6" presetClass="emph" presetSubtype="0" fill="hold" nodeType="afterEffect">
                                  <p:stCondLst>
                                    <p:cond delay="0"/>
                                  </p:stCondLst>
                                  <p:childTnLst>
                                    <p:animScale>
                                      <p:cBhvr>
                                        <p:cTn id="18" dur="1500" fill="hold"/>
                                        <p:tgtEl>
                                          <p:spTgt spid="6"/>
                                        </p:tgtEl>
                                      </p:cBhvr>
                                      <p:by x="150000" y="150000"/>
                                    </p:animScale>
                                  </p:childTnLst>
                                </p:cTn>
                              </p:par>
                              <p:par>
                                <p:cTn id="19" presetID="6" presetClass="emph" presetSubtype="0" fill="hold" nodeType="withEffect">
                                  <p:stCondLst>
                                    <p:cond delay="0"/>
                                  </p:stCondLst>
                                  <p:childTnLst>
                                    <p:animScale>
                                      <p:cBhvr>
                                        <p:cTn id="20" dur="15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548403" y="938661"/>
            <a:ext cx="1070098" cy="1070098"/>
          </a:xfrm>
          <a:prstGeom prst="rect">
            <a:avLst/>
          </a:prstGeom>
        </p:spPr>
      </p:pic>
      <p:grpSp>
        <p:nvGrpSpPr>
          <p:cNvPr id="3" name="Group 3"/>
          <p:cNvGrpSpPr/>
          <p:nvPr/>
        </p:nvGrpSpPr>
        <p:grpSpPr>
          <a:xfrm>
            <a:off x="1391741" y="0"/>
            <a:ext cx="1808660" cy="1898634"/>
            <a:chOff x="0" y="0"/>
            <a:chExt cx="2908656" cy="2812791"/>
          </a:xfrm>
        </p:grpSpPr>
        <p:sp>
          <p:nvSpPr>
            <p:cNvPr id="4" name="Freeform 4"/>
            <p:cNvSpPr/>
            <p:nvPr/>
          </p:nvSpPr>
          <p:spPr>
            <a:xfrm>
              <a:off x="0" y="0"/>
              <a:ext cx="2908656" cy="2812791"/>
            </a:xfrm>
            <a:custGeom>
              <a:avLst/>
              <a:gdLst/>
              <a:ahLst/>
              <a:cxnLst/>
              <a:rect l="l" t="t" r="r" b="b"/>
              <a:pathLst>
                <a:path w="2908656" h="2812791">
                  <a:moveTo>
                    <a:pt x="0" y="0"/>
                  </a:moveTo>
                  <a:lnTo>
                    <a:pt x="2908656" y="0"/>
                  </a:lnTo>
                  <a:lnTo>
                    <a:pt x="2908656" y="2812791"/>
                  </a:lnTo>
                  <a:lnTo>
                    <a:pt x="0" y="2812791"/>
                  </a:lnTo>
                  <a:close/>
                </a:path>
              </a:pathLst>
            </a:custGeom>
            <a:solidFill>
              <a:srgbClr val="004AAD"/>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362200" y="1037325"/>
            <a:ext cx="1070098" cy="1070098"/>
          </a:xfrm>
          <a:prstGeom prst="rect">
            <a:avLst/>
          </a:prstGeom>
        </p:spPr>
      </p:pic>
      <p:grpSp>
        <p:nvGrpSpPr>
          <p:cNvPr id="7" name="Group 7"/>
          <p:cNvGrpSpPr/>
          <p:nvPr/>
        </p:nvGrpSpPr>
        <p:grpSpPr>
          <a:xfrm>
            <a:off x="3017520" y="814051"/>
            <a:ext cx="109480" cy="930580"/>
            <a:chOff x="0" y="0"/>
            <a:chExt cx="145973" cy="1240773"/>
          </a:xfrm>
        </p:grpSpPr>
        <p:sp>
          <p:nvSpPr>
            <p:cNvPr id="8" name="AutoShape 8"/>
            <p:cNvSpPr/>
            <p:nvPr/>
          </p:nvSpPr>
          <p:spPr>
            <a:xfrm>
              <a:off x="0" y="145973"/>
              <a:ext cx="24329" cy="1094800"/>
            </a:xfrm>
            <a:prstGeom prst="rect">
              <a:avLst/>
            </a:prstGeom>
            <a:solidFill>
              <a:srgbClr val="050707"/>
            </a:solidFill>
          </p:spPr>
        </p:sp>
        <p:sp>
          <p:nvSpPr>
            <p:cNvPr id="9" name="AutoShape 9"/>
            <p:cNvSpPr/>
            <p:nvPr/>
          </p:nvSpPr>
          <p:spPr>
            <a:xfrm>
              <a:off x="121644" y="0"/>
              <a:ext cx="24329" cy="1094800"/>
            </a:xfrm>
            <a:prstGeom prst="rect">
              <a:avLst/>
            </a:prstGeom>
            <a:solidFill>
              <a:srgbClr val="050707"/>
            </a:solid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9743864">
            <a:off x="-138740" y="-192437"/>
            <a:ext cx="1070098" cy="1070098"/>
          </a:xfrm>
          <a:prstGeom prst="rect">
            <a:avLst/>
          </a:prstGeom>
        </p:spPr>
      </p:pic>
      <p:pic>
        <p:nvPicPr>
          <p:cNvPr id="11" name="Picture 11"/>
          <p:cNvPicPr>
            <a:picLocks noChangeAspect="1"/>
          </p:cNvPicPr>
          <p:nvPr/>
        </p:nvPicPr>
        <p:blipFill>
          <a:blip r:embed="rId6"/>
          <a:srcRect l="25192" r="19566"/>
          <a:stretch>
            <a:fillRect/>
          </a:stretch>
        </p:blipFill>
        <p:spPr>
          <a:xfrm>
            <a:off x="139329" y="25372"/>
            <a:ext cx="1113244" cy="1344163"/>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438254" y="511186"/>
            <a:ext cx="593692" cy="332467"/>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2493064" y="428625"/>
            <a:ext cx="243882" cy="350651"/>
          </a:xfrm>
          <a:prstGeom prst="rect">
            <a:avLst/>
          </a:prstGeom>
        </p:spPr>
      </p:pic>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2713056" y="463401"/>
            <a:ext cx="243882" cy="350651"/>
          </a:xfrm>
          <a:prstGeom prst="rect">
            <a:avLst/>
          </a:prstGeom>
        </p:spPr>
      </p:pic>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1953037" y="1014412"/>
            <a:ext cx="552312" cy="400677"/>
          </a:xfrm>
          <a:prstGeom prst="rect">
            <a:avLst/>
          </a:prstGeom>
        </p:spPr>
      </p:pic>
      <p:pic>
        <p:nvPicPr>
          <p:cNvPr id="16" name="Picture 16"/>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rot="8741532">
            <a:off x="1830391" y="383237"/>
            <a:ext cx="300086" cy="90776"/>
          </a:xfrm>
          <a:prstGeom prst="rect">
            <a:avLst/>
          </a:prstGeom>
        </p:spPr>
      </p:pic>
      <p:sp>
        <p:nvSpPr>
          <p:cNvPr id="17" name="TextBox 17"/>
          <p:cNvSpPr txBox="1"/>
          <p:nvPr/>
        </p:nvSpPr>
        <p:spPr>
          <a:xfrm>
            <a:off x="0" y="1412969"/>
            <a:ext cx="1391740" cy="397820"/>
          </a:xfrm>
          <a:prstGeom prst="rect">
            <a:avLst/>
          </a:prstGeom>
        </p:spPr>
        <p:txBody>
          <a:bodyPr lIns="0" tIns="0" rIns="0" bIns="0" rtlCol="0" anchor="t">
            <a:spAutoFit/>
          </a:bodyPr>
          <a:lstStyle/>
          <a:p>
            <a:pPr algn="ctr">
              <a:lnSpc>
                <a:spcPts val="536"/>
              </a:lnSpc>
              <a:spcBef>
                <a:spcPct val="0"/>
              </a:spcBef>
            </a:pPr>
            <a:r>
              <a:rPr lang="en-US" sz="447" spc="67" dirty="0">
                <a:solidFill>
                  <a:srgbClr val="FFFFFF"/>
                </a:solidFill>
                <a:latin typeface="Poppins Bold Italics"/>
              </a:rPr>
              <a:t>MAESTRO JOSÉ ANTONIO ABREU (MÚSICO, COMPOSITOR, DIRECTOR DE ORQUESTA, GERENTE CULTURAL, SERVIDOR PÚBLICO Y MAESTRO DE VARIAS GENERACIONES DE MÚSICOS VENEZOLANO)</a:t>
            </a:r>
          </a:p>
        </p:txBody>
      </p:sp>
      <p:sp>
        <p:nvSpPr>
          <p:cNvPr id="18" name="TextBox 18"/>
          <p:cNvSpPr txBox="1"/>
          <p:nvPr/>
        </p:nvSpPr>
        <p:spPr>
          <a:xfrm>
            <a:off x="1700375" y="102768"/>
            <a:ext cx="1036571" cy="325857"/>
          </a:xfrm>
          <a:prstGeom prst="rect">
            <a:avLst/>
          </a:prstGeom>
        </p:spPr>
        <p:txBody>
          <a:bodyPr lIns="0" tIns="0" rIns="0" bIns="0" rtlCol="0" anchor="t">
            <a:spAutoFit/>
          </a:bodyPr>
          <a:lstStyle/>
          <a:p>
            <a:pPr>
              <a:lnSpc>
                <a:spcPts val="866"/>
              </a:lnSpc>
            </a:pPr>
            <a:r>
              <a:rPr lang="en-US" sz="722" spc="108" dirty="0">
                <a:solidFill>
                  <a:srgbClr val="FFFFFF"/>
                </a:solidFill>
                <a:latin typeface="Poppins Bold Italics"/>
              </a:rPr>
              <a:t>EL SUEÑO INICIAL</a:t>
            </a:r>
          </a:p>
          <a:p>
            <a:pPr>
              <a:lnSpc>
                <a:spcPts val="866"/>
              </a:lnSpc>
            </a:pPr>
            <a:r>
              <a:rPr lang="en-US" sz="722" spc="108" dirty="0">
                <a:solidFill>
                  <a:srgbClr val="FFFFFF"/>
                </a:solidFill>
                <a:latin typeface="Poppins Bold Italics"/>
              </a:rPr>
              <a:t>   (EL SISTEMA)</a:t>
            </a:r>
          </a:p>
          <a:p>
            <a:pPr>
              <a:lnSpc>
                <a:spcPts val="866"/>
              </a:lnSpc>
            </a:pPr>
            <a:endParaRPr lang="en-US" sz="722" spc="108" dirty="0">
              <a:solidFill>
                <a:srgbClr val="FFFFFF"/>
              </a:solidFill>
              <a:latin typeface="Poppins Bold Italics"/>
            </a:endParaRPr>
          </a:p>
        </p:txBody>
      </p:sp>
      <p:sp>
        <p:nvSpPr>
          <p:cNvPr id="19" name="TextBox 19"/>
          <p:cNvSpPr txBox="1"/>
          <p:nvPr/>
        </p:nvSpPr>
        <p:spPr>
          <a:xfrm>
            <a:off x="1447714" y="874830"/>
            <a:ext cx="505322" cy="200025"/>
          </a:xfrm>
          <a:prstGeom prst="rect">
            <a:avLst/>
          </a:prstGeom>
        </p:spPr>
        <p:txBody>
          <a:bodyPr lIns="0" tIns="0" rIns="0" bIns="0" rtlCol="0" anchor="t">
            <a:spAutoFit/>
          </a:bodyPr>
          <a:lstStyle/>
          <a:p>
            <a:pPr marL="0" lvl="0" indent="0" algn="ctr">
              <a:lnSpc>
                <a:spcPts val="536"/>
              </a:lnSpc>
              <a:spcBef>
                <a:spcPct val="0"/>
              </a:spcBef>
            </a:pPr>
            <a:r>
              <a:rPr lang="en-US" sz="447" u="none" spc="67" dirty="0">
                <a:solidFill>
                  <a:srgbClr val="FFFFFF"/>
                </a:solidFill>
                <a:latin typeface="Poppins Bold Italics"/>
              </a:rPr>
              <a:t>FORMAR UNA ORQUESTA JUVENIL </a:t>
            </a:r>
          </a:p>
        </p:txBody>
      </p:sp>
      <p:sp>
        <p:nvSpPr>
          <p:cNvPr id="20" name="TextBox 20"/>
          <p:cNvSpPr txBox="1"/>
          <p:nvPr/>
        </p:nvSpPr>
        <p:spPr>
          <a:xfrm>
            <a:off x="2299801" y="815605"/>
            <a:ext cx="891390" cy="200025"/>
          </a:xfrm>
          <a:prstGeom prst="rect">
            <a:avLst/>
          </a:prstGeom>
        </p:spPr>
        <p:txBody>
          <a:bodyPr lIns="0" tIns="0" rIns="0" bIns="0" rtlCol="0" anchor="t">
            <a:spAutoFit/>
          </a:bodyPr>
          <a:lstStyle/>
          <a:p>
            <a:pPr marL="0" lvl="0" indent="0" algn="ctr">
              <a:lnSpc>
                <a:spcPts val="536"/>
              </a:lnSpc>
              <a:spcBef>
                <a:spcPct val="0"/>
              </a:spcBef>
            </a:pPr>
            <a:r>
              <a:rPr lang="en-US" sz="447" u="none" spc="67" dirty="0">
                <a:solidFill>
                  <a:srgbClr val="FFFFFF"/>
                </a:solidFill>
                <a:latin typeface="Poppins Bold Italics"/>
              </a:rPr>
              <a:t>TRANSFORMAR LA EDUCACIÓN MUSICAL EN EL PAÍS </a:t>
            </a:r>
          </a:p>
        </p:txBody>
      </p:sp>
      <p:sp>
        <p:nvSpPr>
          <p:cNvPr id="21" name="TextBox 21"/>
          <p:cNvSpPr txBox="1"/>
          <p:nvPr/>
        </p:nvSpPr>
        <p:spPr>
          <a:xfrm>
            <a:off x="1912655" y="1412969"/>
            <a:ext cx="623377" cy="267532"/>
          </a:xfrm>
          <a:prstGeom prst="rect">
            <a:avLst/>
          </a:prstGeom>
        </p:spPr>
        <p:txBody>
          <a:bodyPr lIns="0" tIns="0" rIns="0" bIns="0" rtlCol="0" anchor="t">
            <a:spAutoFit/>
          </a:bodyPr>
          <a:lstStyle/>
          <a:p>
            <a:pPr marL="0" lvl="0" indent="0" algn="ctr">
              <a:lnSpc>
                <a:spcPts val="536"/>
              </a:lnSpc>
              <a:spcBef>
                <a:spcPct val="0"/>
              </a:spcBef>
            </a:pPr>
            <a:r>
              <a:rPr lang="en-US" sz="447" u="none" spc="67" dirty="0">
                <a:solidFill>
                  <a:srgbClr val="FFFFFF"/>
                </a:solidFill>
                <a:latin typeface="Poppins Bold Italics"/>
              </a:rPr>
              <a:t>CREAR UN GRAN MOVIMIENTO CON IDENTIDAD VENEZOLANA </a:t>
            </a:r>
          </a:p>
        </p:txBody>
      </p:sp>
      <p:pic>
        <p:nvPicPr>
          <p:cNvPr id="22" name="Picture 2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rot="5273798">
            <a:off x="2025526" y="607582"/>
            <a:ext cx="407332" cy="123218"/>
          </a:xfrm>
          <a:prstGeom prst="rect">
            <a:avLst/>
          </a:prstGeom>
        </p:spPr>
      </p:pic>
      <p:pic>
        <p:nvPicPr>
          <p:cNvPr id="23" name="Picture 2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rot="1801569">
            <a:off x="2260447" y="387383"/>
            <a:ext cx="351541" cy="106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3000"/>
                            </p:stCondLst>
                            <p:childTnLst>
                              <p:par>
                                <p:cTn id="41" presetID="2" presetClass="entr" presetSubtype="4"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4"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32" presetClass="emph" presetSubtype="0" fill="hold" nodeType="afterEffect">
                                  <p:stCondLst>
                                    <p:cond delay="0"/>
                                  </p:stCondLst>
                                  <p:childTnLst>
                                    <p:animRot by="120000">
                                      <p:cBhvr>
                                        <p:cTn id="61" dur="100" fill="hold">
                                          <p:stCondLst>
                                            <p:cond delay="0"/>
                                          </p:stCondLst>
                                        </p:cTn>
                                        <p:tgtEl>
                                          <p:spTgt spid="16"/>
                                        </p:tgtEl>
                                        <p:attrNameLst>
                                          <p:attrName>r</p:attrName>
                                        </p:attrNameLst>
                                      </p:cBhvr>
                                    </p:animRot>
                                    <p:animRot by="-240000">
                                      <p:cBhvr>
                                        <p:cTn id="62" dur="200" fill="hold">
                                          <p:stCondLst>
                                            <p:cond delay="200"/>
                                          </p:stCondLst>
                                        </p:cTn>
                                        <p:tgtEl>
                                          <p:spTgt spid="16"/>
                                        </p:tgtEl>
                                        <p:attrNameLst>
                                          <p:attrName>r</p:attrName>
                                        </p:attrNameLst>
                                      </p:cBhvr>
                                    </p:animRot>
                                    <p:animRot by="240000">
                                      <p:cBhvr>
                                        <p:cTn id="63" dur="200" fill="hold">
                                          <p:stCondLst>
                                            <p:cond delay="400"/>
                                          </p:stCondLst>
                                        </p:cTn>
                                        <p:tgtEl>
                                          <p:spTgt spid="16"/>
                                        </p:tgtEl>
                                        <p:attrNameLst>
                                          <p:attrName>r</p:attrName>
                                        </p:attrNameLst>
                                      </p:cBhvr>
                                    </p:animRot>
                                    <p:animRot by="-240000">
                                      <p:cBhvr>
                                        <p:cTn id="64" dur="200" fill="hold">
                                          <p:stCondLst>
                                            <p:cond delay="600"/>
                                          </p:stCondLst>
                                        </p:cTn>
                                        <p:tgtEl>
                                          <p:spTgt spid="16"/>
                                        </p:tgtEl>
                                        <p:attrNameLst>
                                          <p:attrName>r</p:attrName>
                                        </p:attrNameLst>
                                      </p:cBhvr>
                                    </p:animRot>
                                    <p:animRot by="120000">
                                      <p:cBhvr>
                                        <p:cTn id="65" dur="200" fill="hold">
                                          <p:stCondLst>
                                            <p:cond delay="800"/>
                                          </p:stCondLst>
                                        </p:cTn>
                                        <p:tgtEl>
                                          <p:spTgt spid="16"/>
                                        </p:tgtEl>
                                        <p:attrNameLst>
                                          <p:attrName>r</p:attrName>
                                        </p:attrNameLst>
                                      </p:cBhvr>
                                    </p:animRot>
                                  </p:childTnLst>
                                </p:cTn>
                              </p:par>
                              <p:par>
                                <p:cTn id="66" presetID="32" presetClass="emph" presetSubtype="0" fill="hold" nodeType="withEffect">
                                  <p:stCondLst>
                                    <p:cond delay="0"/>
                                  </p:stCondLst>
                                  <p:childTnLst>
                                    <p:animRot by="120000">
                                      <p:cBhvr>
                                        <p:cTn id="67" dur="100" fill="hold">
                                          <p:stCondLst>
                                            <p:cond delay="0"/>
                                          </p:stCondLst>
                                        </p:cTn>
                                        <p:tgtEl>
                                          <p:spTgt spid="22"/>
                                        </p:tgtEl>
                                        <p:attrNameLst>
                                          <p:attrName>r</p:attrName>
                                        </p:attrNameLst>
                                      </p:cBhvr>
                                    </p:animRot>
                                    <p:animRot by="-240000">
                                      <p:cBhvr>
                                        <p:cTn id="68" dur="200" fill="hold">
                                          <p:stCondLst>
                                            <p:cond delay="200"/>
                                          </p:stCondLst>
                                        </p:cTn>
                                        <p:tgtEl>
                                          <p:spTgt spid="22"/>
                                        </p:tgtEl>
                                        <p:attrNameLst>
                                          <p:attrName>r</p:attrName>
                                        </p:attrNameLst>
                                      </p:cBhvr>
                                    </p:animRot>
                                    <p:animRot by="240000">
                                      <p:cBhvr>
                                        <p:cTn id="69" dur="200" fill="hold">
                                          <p:stCondLst>
                                            <p:cond delay="400"/>
                                          </p:stCondLst>
                                        </p:cTn>
                                        <p:tgtEl>
                                          <p:spTgt spid="22"/>
                                        </p:tgtEl>
                                        <p:attrNameLst>
                                          <p:attrName>r</p:attrName>
                                        </p:attrNameLst>
                                      </p:cBhvr>
                                    </p:animRot>
                                    <p:animRot by="-240000">
                                      <p:cBhvr>
                                        <p:cTn id="70" dur="200" fill="hold">
                                          <p:stCondLst>
                                            <p:cond delay="600"/>
                                          </p:stCondLst>
                                        </p:cTn>
                                        <p:tgtEl>
                                          <p:spTgt spid="22"/>
                                        </p:tgtEl>
                                        <p:attrNameLst>
                                          <p:attrName>r</p:attrName>
                                        </p:attrNameLst>
                                      </p:cBhvr>
                                    </p:animRot>
                                    <p:animRot by="120000">
                                      <p:cBhvr>
                                        <p:cTn id="71" dur="200" fill="hold">
                                          <p:stCondLst>
                                            <p:cond delay="800"/>
                                          </p:stCondLst>
                                        </p:cTn>
                                        <p:tgtEl>
                                          <p:spTgt spid="22"/>
                                        </p:tgtEl>
                                        <p:attrNameLst>
                                          <p:attrName>r</p:attrName>
                                        </p:attrNameLst>
                                      </p:cBhvr>
                                    </p:animRot>
                                  </p:childTnLst>
                                </p:cTn>
                              </p:par>
                              <p:par>
                                <p:cTn id="72" presetID="32" presetClass="emph" presetSubtype="0" fill="hold" nodeType="withEffect">
                                  <p:stCondLst>
                                    <p:cond delay="0"/>
                                  </p:stCondLst>
                                  <p:childTnLst>
                                    <p:animRot by="120000">
                                      <p:cBhvr>
                                        <p:cTn id="73" dur="100" fill="hold">
                                          <p:stCondLst>
                                            <p:cond delay="0"/>
                                          </p:stCondLst>
                                        </p:cTn>
                                        <p:tgtEl>
                                          <p:spTgt spid="23"/>
                                        </p:tgtEl>
                                        <p:attrNameLst>
                                          <p:attrName>r</p:attrName>
                                        </p:attrNameLst>
                                      </p:cBhvr>
                                    </p:animRot>
                                    <p:animRot by="-240000">
                                      <p:cBhvr>
                                        <p:cTn id="74" dur="200" fill="hold">
                                          <p:stCondLst>
                                            <p:cond delay="200"/>
                                          </p:stCondLst>
                                        </p:cTn>
                                        <p:tgtEl>
                                          <p:spTgt spid="23"/>
                                        </p:tgtEl>
                                        <p:attrNameLst>
                                          <p:attrName>r</p:attrName>
                                        </p:attrNameLst>
                                      </p:cBhvr>
                                    </p:animRot>
                                    <p:animRot by="240000">
                                      <p:cBhvr>
                                        <p:cTn id="75" dur="200" fill="hold">
                                          <p:stCondLst>
                                            <p:cond delay="400"/>
                                          </p:stCondLst>
                                        </p:cTn>
                                        <p:tgtEl>
                                          <p:spTgt spid="23"/>
                                        </p:tgtEl>
                                        <p:attrNameLst>
                                          <p:attrName>r</p:attrName>
                                        </p:attrNameLst>
                                      </p:cBhvr>
                                    </p:animRot>
                                    <p:animRot by="-240000">
                                      <p:cBhvr>
                                        <p:cTn id="76" dur="200" fill="hold">
                                          <p:stCondLst>
                                            <p:cond delay="600"/>
                                          </p:stCondLst>
                                        </p:cTn>
                                        <p:tgtEl>
                                          <p:spTgt spid="23"/>
                                        </p:tgtEl>
                                        <p:attrNameLst>
                                          <p:attrName>r</p:attrName>
                                        </p:attrNameLst>
                                      </p:cBhvr>
                                    </p:animRot>
                                    <p:animRot by="120000">
                                      <p:cBhvr>
                                        <p:cTn id="77" dur="200" fill="hold">
                                          <p:stCondLst>
                                            <p:cond delay="8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357629" y="1043679"/>
            <a:ext cx="1070098" cy="107009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9743864">
            <a:off x="-116475" y="-197959"/>
            <a:ext cx="1070098" cy="1070098"/>
          </a:xfrm>
          <a:prstGeom prst="rect">
            <a:avLst/>
          </a:prstGeom>
        </p:spPr>
      </p:pic>
      <p:grpSp>
        <p:nvGrpSpPr>
          <p:cNvPr id="4" name="Group 4"/>
          <p:cNvGrpSpPr/>
          <p:nvPr/>
        </p:nvGrpSpPr>
        <p:grpSpPr>
          <a:xfrm>
            <a:off x="1600200" y="45913"/>
            <a:ext cx="1460012" cy="1708062"/>
            <a:chOff x="0" y="0"/>
            <a:chExt cx="2162981" cy="2530462"/>
          </a:xfrm>
        </p:grpSpPr>
        <p:sp>
          <p:nvSpPr>
            <p:cNvPr id="5" name="Freeform 5"/>
            <p:cNvSpPr/>
            <p:nvPr/>
          </p:nvSpPr>
          <p:spPr>
            <a:xfrm>
              <a:off x="0" y="0"/>
              <a:ext cx="2162981" cy="2530462"/>
            </a:xfrm>
            <a:custGeom>
              <a:avLst/>
              <a:gdLst/>
              <a:ahLst/>
              <a:cxnLst/>
              <a:rect l="l" t="t" r="r" b="b"/>
              <a:pathLst>
                <a:path w="2162981" h="2530462">
                  <a:moveTo>
                    <a:pt x="0" y="0"/>
                  </a:moveTo>
                  <a:lnTo>
                    <a:pt x="2162981" y="0"/>
                  </a:lnTo>
                  <a:lnTo>
                    <a:pt x="2162981" y="2530462"/>
                  </a:lnTo>
                  <a:lnTo>
                    <a:pt x="0" y="2530462"/>
                  </a:lnTo>
                  <a:close/>
                </a:path>
              </a:pathLst>
            </a:custGeom>
            <a:solidFill>
              <a:srgbClr val="38B6FF"/>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536"/>
                </a:lnSpc>
              </a:pPr>
              <a:endParaRPr/>
            </a:p>
          </p:txBody>
        </p:sp>
      </p:grpSp>
      <p:pic>
        <p:nvPicPr>
          <p:cNvPr id="7" name="Picture 7"/>
          <p:cNvPicPr>
            <a:picLocks noChangeAspect="1"/>
          </p:cNvPicPr>
          <p:nvPr/>
        </p:nvPicPr>
        <p:blipFill>
          <a:blip r:embed="rId6"/>
          <a:srcRect l="2158" t="8850" r="2158"/>
          <a:stretch>
            <a:fillRect/>
          </a:stretch>
        </p:blipFill>
        <p:spPr>
          <a:xfrm>
            <a:off x="1718605" y="922373"/>
            <a:ext cx="1242488" cy="784821"/>
          </a:xfrm>
          <a:prstGeom prst="rect">
            <a:avLst/>
          </a:prstGeom>
        </p:spPr>
      </p:pic>
      <p:grpSp>
        <p:nvGrpSpPr>
          <p:cNvPr id="8" name="Group 8"/>
          <p:cNvGrpSpPr/>
          <p:nvPr/>
        </p:nvGrpSpPr>
        <p:grpSpPr>
          <a:xfrm>
            <a:off x="46299" y="45913"/>
            <a:ext cx="1405167" cy="1119658"/>
            <a:chOff x="0" y="0"/>
            <a:chExt cx="2081728" cy="1658752"/>
          </a:xfrm>
        </p:grpSpPr>
        <p:sp>
          <p:nvSpPr>
            <p:cNvPr id="9" name="Freeform 9"/>
            <p:cNvSpPr/>
            <p:nvPr/>
          </p:nvSpPr>
          <p:spPr>
            <a:xfrm>
              <a:off x="0" y="0"/>
              <a:ext cx="2081728" cy="1658752"/>
            </a:xfrm>
            <a:custGeom>
              <a:avLst/>
              <a:gdLst/>
              <a:ahLst/>
              <a:cxnLst/>
              <a:rect l="l" t="t" r="r" b="b"/>
              <a:pathLst>
                <a:path w="2081728" h="1658752">
                  <a:moveTo>
                    <a:pt x="0" y="0"/>
                  </a:moveTo>
                  <a:lnTo>
                    <a:pt x="2081728" y="0"/>
                  </a:lnTo>
                  <a:lnTo>
                    <a:pt x="2081728" y="1658752"/>
                  </a:lnTo>
                  <a:lnTo>
                    <a:pt x="0" y="1658752"/>
                  </a:lnTo>
                  <a:close/>
                </a:path>
              </a:pathLst>
            </a:custGeom>
            <a:solidFill>
              <a:srgbClr val="38B6FF"/>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536"/>
                </a:lnSpc>
              </a:pPr>
              <a:endParaRPr/>
            </a:p>
          </p:txBody>
        </p:sp>
      </p:grpSp>
      <p:pic>
        <p:nvPicPr>
          <p:cNvPr id="11" name="Picture 11"/>
          <p:cNvPicPr>
            <a:picLocks noChangeAspect="1"/>
          </p:cNvPicPr>
          <p:nvPr/>
        </p:nvPicPr>
        <p:blipFill>
          <a:blip r:embed="rId7"/>
          <a:srcRect/>
          <a:stretch>
            <a:fillRect/>
          </a:stretch>
        </p:blipFill>
        <p:spPr>
          <a:xfrm>
            <a:off x="155298" y="93651"/>
            <a:ext cx="1187168" cy="787983"/>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825321" y="1074855"/>
            <a:ext cx="744550" cy="731520"/>
          </a:xfrm>
          <a:prstGeom prst="rect">
            <a:avLst/>
          </a:prstGeom>
        </p:spPr>
      </p:pic>
      <p:pic>
        <p:nvPicPr>
          <p:cNvPr id="13" name="Picture 1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46299" y="1074855"/>
            <a:ext cx="744550" cy="731520"/>
          </a:xfrm>
          <a:prstGeom prst="rect">
            <a:avLst/>
          </a:prstGeom>
        </p:spPr>
      </p:pic>
      <p:sp>
        <p:nvSpPr>
          <p:cNvPr id="14" name="TextBox 14"/>
          <p:cNvSpPr txBox="1"/>
          <p:nvPr/>
        </p:nvSpPr>
        <p:spPr>
          <a:xfrm>
            <a:off x="46299" y="914400"/>
            <a:ext cx="1405167" cy="188982"/>
          </a:xfrm>
          <a:prstGeom prst="rect">
            <a:avLst/>
          </a:prstGeom>
        </p:spPr>
        <p:txBody>
          <a:bodyPr lIns="0" tIns="0" rIns="0" bIns="0" rtlCol="0" anchor="t">
            <a:spAutoFit/>
          </a:bodyPr>
          <a:lstStyle/>
          <a:p>
            <a:pPr algn="ctr">
              <a:lnSpc>
                <a:spcPts val="501"/>
              </a:lnSpc>
              <a:spcBef>
                <a:spcPct val="0"/>
              </a:spcBef>
            </a:pPr>
            <a:r>
              <a:rPr lang="en-US" sz="417" spc="62" dirty="0">
                <a:solidFill>
                  <a:srgbClr val="FFFFFF"/>
                </a:solidFill>
                <a:latin typeface="Poppins Bold Italics"/>
              </a:rPr>
              <a:t> EL PRIMER ENSAYO GRANDE FUE EL 12 DE FEBRERO DE 1975 EN LA ESCUELA DE MÚSICA JUAN JOSÉ LANDAETA </a:t>
            </a:r>
          </a:p>
        </p:txBody>
      </p:sp>
      <p:sp>
        <p:nvSpPr>
          <p:cNvPr id="15" name="TextBox 15"/>
          <p:cNvSpPr txBox="1"/>
          <p:nvPr/>
        </p:nvSpPr>
        <p:spPr>
          <a:xfrm rot="-81841">
            <a:off x="832451" y="1163611"/>
            <a:ext cx="642810" cy="623168"/>
          </a:xfrm>
          <a:prstGeom prst="rect">
            <a:avLst/>
          </a:prstGeom>
        </p:spPr>
        <p:txBody>
          <a:bodyPr lIns="0" tIns="0" rIns="0" bIns="0" rtlCol="0" anchor="t">
            <a:spAutoFit/>
          </a:bodyPr>
          <a:lstStyle/>
          <a:p>
            <a:pPr marL="111771" lvl="1" indent="-55885" algn="ctr">
              <a:lnSpc>
                <a:spcPts val="621"/>
              </a:lnSpc>
              <a:buFont typeface="Arial"/>
              <a:buChar char="•"/>
            </a:pPr>
            <a:r>
              <a:rPr lang="en-US" sz="517" u="none" spc="77" dirty="0">
                <a:solidFill>
                  <a:srgbClr val="010101"/>
                </a:solidFill>
                <a:latin typeface="Poppins Bold Italics"/>
              </a:rPr>
              <a:t> DEBUTÓ OFICIALMENTE EL 30 DE ABRIL DE 1975 EN LA SEDE DE LA CANCILLERÍA</a:t>
            </a:r>
          </a:p>
        </p:txBody>
      </p:sp>
      <p:sp>
        <p:nvSpPr>
          <p:cNvPr id="16" name="TextBox 16"/>
          <p:cNvSpPr txBox="1"/>
          <p:nvPr/>
        </p:nvSpPr>
        <p:spPr>
          <a:xfrm>
            <a:off x="1600200" y="83456"/>
            <a:ext cx="1460012" cy="805879"/>
          </a:xfrm>
          <a:prstGeom prst="rect">
            <a:avLst/>
          </a:prstGeom>
        </p:spPr>
        <p:txBody>
          <a:bodyPr lIns="0" tIns="0" rIns="0" bIns="0" rtlCol="0" anchor="t">
            <a:spAutoFit/>
          </a:bodyPr>
          <a:lstStyle/>
          <a:p>
            <a:pPr marL="0" lvl="0" indent="0" algn="ctr">
              <a:lnSpc>
                <a:spcPts val="501"/>
              </a:lnSpc>
              <a:spcBef>
                <a:spcPct val="0"/>
              </a:spcBef>
            </a:pPr>
            <a:r>
              <a:rPr lang="en-US" sz="417" spc="62" dirty="0">
                <a:solidFill>
                  <a:srgbClr val="FFFFFF"/>
                </a:solidFill>
                <a:latin typeface="Poppins Bold Italics"/>
              </a:rPr>
              <a:t>TUVO FIGURA LEGAL A PARTIR DE ESE MISMO AÑO Y  </a:t>
            </a:r>
            <a:r>
              <a:rPr lang="en-US" sz="417" u="none" spc="62" dirty="0">
                <a:solidFill>
                  <a:srgbClr val="FFFFFF"/>
                </a:solidFill>
                <a:latin typeface="Poppins Bold Italics"/>
              </a:rPr>
              <a:t>EN 1978, CAMBIÓ SU NOMBRE A ORQUESTA DE LA JUVENTUD VENEZOLANA SIMÓN BOLÍVAR</a:t>
            </a:r>
          </a:p>
          <a:p>
            <a:pPr marL="0" lvl="0" indent="0" algn="ctr">
              <a:lnSpc>
                <a:spcPts val="501"/>
              </a:lnSpc>
              <a:spcBef>
                <a:spcPct val="0"/>
              </a:spcBef>
            </a:pPr>
            <a:r>
              <a:rPr lang="en-US" sz="417" u="none" spc="62" dirty="0">
                <a:solidFill>
                  <a:srgbClr val="FFFFFF"/>
                </a:solidFill>
                <a:latin typeface="Poppins Bold Italics"/>
              </a:rPr>
              <a:t>LA CUAL HA REALIZADO EL MÁS IMPORTANTE PERIPLO DE PRESENTACIONES INTERNACIONALES Y SE HA CONVERTIDO EN LA ORQUESTA CÚSPIDE DE EL SISTEMA Y EMBAJADORA DE LA IDENTIDAD ARTÍSTICA VENEZOLANA OBTENIENDO RECONOCIMIENTOS COMO EL PREMIO INTERNACIONAL DE MÚSICA DE LA UNESCO, ENTRE OTROS.</a:t>
            </a:r>
          </a:p>
        </p:txBody>
      </p:sp>
      <p:sp>
        <p:nvSpPr>
          <p:cNvPr id="17" name="TextBox 17"/>
          <p:cNvSpPr txBox="1"/>
          <p:nvPr/>
        </p:nvSpPr>
        <p:spPr>
          <a:xfrm>
            <a:off x="46299" y="1162622"/>
            <a:ext cx="702583" cy="546463"/>
          </a:xfrm>
          <a:prstGeom prst="rect">
            <a:avLst/>
          </a:prstGeom>
        </p:spPr>
        <p:txBody>
          <a:bodyPr lIns="0" tIns="0" rIns="0" bIns="0" rtlCol="0" anchor="t">
            <a:spAutoFit/>
          </a:bodyPr>
          <a:lstStyle/>
          <a:p>
            <a:pPr marL="111771" lvl="1" indent="-55885" algn="ctr">
              <a:lnSpc>
                <a:spcPts val="621"/>
              </a:lnSpc>
              <a:buFont typeface="Arial"/>
              <a:buChar char="•"/>
            </a:pPr>
            <a:r>
              <a:rPr lang="en-US" sz="517" u="none" spc="77" dirty="0">
                <a:solidFill>
                  <a:srgbClr val="010101"/>
                </a:solidFill>
                <a:latin typeface="Poppins Bold Italics"/>
              </a:rPr>
              <a:t>ARAGUA, LARA, TÁCHIRA, TRUJILLO, ZULIA, CARABOBO Y CARACAS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7"/>
                                        </p:tgtEl>
                                        <p:attrNameLst>
                                          <p:attrName>r</p:attrName>
                                        </p:attrNameLst>
                                      </p:cBhvr>
                                    </p:animRot>
                                    <p:animRot by="-240000">
                                      <p:cBhvr>
                                        <p:cTn id="13" dur="200" fill="hold">
                                          <p:stCondLst>
                                            <p:cond delay="200"/>
                                          </p:stCondLst>
                                        </p:cTn>
                                        <p:tgtEl>
                                          <p:spTgt spid="17"/>
                                        </p:tgtEl>
                                        <p:attrNameLst>
                                          <p:attrName>r</p:attrName>
                                        </p:attrNameLst>
                                      </p:cBhvr>
                                    </p:animRot>
                                    <p:animRot by="240000">
                                      <p:cBhvr>
                                        <p:cTn id="14" dur="200" fill="hold">
                                          <p:stCondLst>
                                            <p:cond delay="400"/>
                                          </p:stCondLst>
                                        </p:cTn>
                                        <p:tgtEl>
                                          <p:spTgt spid="17"/>
                                        </p:tgtEl>
                                        <p:attrNameLst>
                                          <p:attrName>r</p:attrName>
                                        </p:attrNameLst>
                                      </p:cBhvr>
                                    </p:animRot>
                                    <p:animRot by="-240000">
                                      <p:cBhvr>
                                        <p:cTn id="15" dur="200" fill="hold">
                                          <p:stCondLst>
                                            <p:cond delay="600"/>
                                          </p:stCondLst>
                                        </p:cTn>
                                        <p:tgtEl>
                                          <p:spTgt spid="17"/>
                                        </p:tgtEl>
                                        <p:attrNameLst>
                                          <p:attrName>r</p:attrName>
                                        </p:attrNameLst>
                                      </p:cBhvr>
                                    </p:animRot>
                                    <p:animRot by="120000">
                                      <p:cBhvr>
                                        <p:cTn id="16" dur="200" fill="hold">
                                          <p:stCondLst>
                                            <p:cond delay="800"/>
                                          </p:stCondLst>
                                        </p:cTn>
                                        <p:tgtEl>
                                          <p:spTgt spid="17"/>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5"/>
                                        </p:tgtEl>
                                        <p:attrNameLst>
                                          <p:attrName>r</p:attrName>
                                        </p:attrNameLst>
                                      </p:cBhvr>
                                    </p:animRot>
                                    <p:animRot by="-240000">
                                      <p:cBhvr>
                                        <p:cTn id="19" dur="200" fill="hold">
                                          <p:stCondLst>
                                            <p:cond delay="200"/>
                                          </p:stCondLst>
                                        </p:cTn>
                                        <p:tgtEl>
                                          <p:spTgt spid="15"/>
                                        </p:tgtEl>
                                        <p:attrNameLst>
                                          <p:attrName>r</p:attrName>
                                        </p:attrNameLst>
                                      </p:cBhvr>
                                    </p:animRot>
                                    <p:animRot by="240000">
                                      <p:cBhvr>
                                        <p:cTn id="20" dur="200" fill="hold">
                                          <p:stCondLst>
                                            <p:cond delay="400"/>
                                          </p:stCondLst>
                                        </p:cTn>
                                        <p:tgtEl>
                                          <p:spTgt spid="15"/>
                                        </p:tgtEl>
                                        <p:attrNameLst>
                                          <p:attrName>r</p:attrName>
                                        </p:attrNameLst>
                                      </p:cBhvr>
                                    </p:animRot>
                                    <p:animRot by="-240000">
                                      <p:cBhvr>
                                        <p:cTn id="21" dur="200" fill="hold">
                                          <p:stCondLst>
                                            <p:cond delay="600"/>
                                          </p:stCondLst>
                                        </p:cTn>
                                        <p:tgtEl>
                                          <p:spTgt spid="15"/>
                                        </p:tgtEl>
                                        <p:attrNameLst>
                                          <p:attrName>r</p:attrName>
                                        </p:attrNameLst>
                                      </p:cBhvr>
                                    </p:animRot>
                                    <p:animRot by="120000">
                                      <p:cBhvr>
                                        <p:cTn id="22" dur="200" fill="hold">
                                          <p:stCondLst>
                                            <p:cond delay="800"/>
                                          </p:stCondLst>
                                        </p:cTn>
                                        <p:tgtEl>
                                          <p:spTgt spid="15"/>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12"/>
                                        </p:tgtEl>
                                        <p:attrNameLst>
                                          <p:attrName>r</p:attrName>
                                        </p:attrNameLst>
                                      </p:cBhvr>
                                    </p:animRot>
                                    <p:animRot by="-240000">
                                      <p:cBhvr>
                                        <p:cTn id="25" dur="200" fill="hold">
                                          <p:stCondLst>
                                            <p:cond delay="200"/>
                                          </p:stCondLst>
                                        </p:cTn>
                                        <p:tgtEl>
                                          <p:spTgt spid="12"/>
                                        </p:tgtEl>
                                        <p:attrNameLst>
                                          <p:attrName>r</p:attrName>
                                        </p:attrNameLst>
                                      </p:cBhvr>
                                    </p:animRot>
                                    <p:animRot by="240000">
                                      <p:cBhvr>
                                        <p:cTn id="26" dur="200" fill="hold">
                                          <p:stCondLst>
                                            <p:cond delay="400"/>
                                          </p:stCondLst>
                                        </p:cTn>
                                        <p:tgtEl>
                                          <p:spTgt spid="12"/>
                                        </p:tgtEl>
                                        <p:attrNameLst>
                                          <p:attrName>r</p:attrName>
                                        </p:attrNameLst>
                                      </p:cBhvr>
                                    </p:animRot>
                                    <p:animRot by="-240000">
                                      <p:cBhvr>
                                        <p:cTn id="27" dur="200" fill="hold">
                                          <p:stCondLst>
                                            <p:cond delay="600"/>
                                          </p:stCondLst>
                                        </p:cTn>
                                        <p:tgtEl>
                                          <p:spTgt spid="12"/>
                                        </p:tgtEl>
                                        <p:attrNameLst>
                                          <p:attrName>r</p:attrName>
                                        </p:attrNameLst>
                                      </p:cBhvr>
                                    </p:animRot>
                                    <p:animRot by="120000">
                                      <p:cBhvr>
                                        <p:cTn id="28" dur="200" fill="hold">
                                          <p:stCondLst>
                                            <p:cond delay="800"/>
                                          </p:stCondLst>
                                        </p:cTn>
                                        <p:tgtEl>
                                          <p:spTgt spid="12"/>
                                        </p:tgtEl>
                                        <p:attrNameLst>
                                          <p:attrName>r</p:attrName>
                                        </p:attrNameLst>
                                      </p:cBhvr>
                                    </p:animRo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8" presetClass="emph" presetSubtype="0" fill="hold" nodeType="withEffect">
                                  <p:stCondLst>
                                    <p:cond delay="0"/>
                                  </p:stCondLst>
                                  <p:childTnLst>
                                    <p:animRot by="21600000">
                                      <p:cBhvr>
                                        <p:cTn id="36" dur="2000" fill="hold"/>
                                        <p:tgtEl>
                                          <p:spTgt spid="8"/>
                                        </p:tgtEl>
                                        <p:attrNameLst>
                                          <p:attrName>r</p:attrName>
                                        </p:attrNameLst>
                                      </p:cBhvr>
                                    </p:animRot>
                                  </p:childTnLst>
                                </p:cTn>
                              </p:par>
                              <p:par>
                                <p:cTn id="37" presetID="8" presetClass="emph" presetSubtype="0" fill="hold" nodeType="withEffect">
                                  <p:stCondLst>
                                    <p:cond delay="0"/>
                                  </p:stCondLst>
                                  <p:childTnLst>
                                    <p:animRot by="21600000">
                                      <p:cBhvr>
                                        <p:cTn id="38" dur="2000" fill="hold"/>
                                        <p:tgtEl>
                                          <p:spTgt spid="4"/>
                                        </p:tgtEl>
                                        <p:attrNameLst>
                                          <p:attrName>r</p:attrName>
                                        </p:attrNameLst>
                                      </p:cBhvr>
                                    </p:animRot>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par>
                          <p:cTn id="44" fill="hold">
                            <p:stCondLst>
                              <p:cond delay="2500"/>
                            </p:stCondLst>
                            <p:childTnLst>
                              <p:par>
                                <p:cTn id="45" presetID="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1272</Words>
  <Application>Microsoft Office PowerPoint</Application>
  <PresentationFormat>Personalizado</PresentationFormat>
  <Paragraphs>117</Paragraphs>
  <Slides>29</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29</vt:i4>
      </vt:variant>
    </vt:vector>
  </HeadingPairs>
  <TitlesOfParts>
    <vt:vector size="40" baseType="lpstr">
      <vt:lpstr>Poppins Light</vt:lpstr>
      <vt:lpstr>Arial</vt:lpstr>
      <vt:lpstr>Arimo Bold Italics</vt:lpstr>
      <vt:lpstr>Palatino Linotype</vt:lpstr>
      <vt:lpstr>Poppins Bold Bold Italics</vt:lpstr>
      <vt:lpstr>Poppins Light Italics</vt:lpstr>
      <vt:lpstr>Poppins Bold</vt:lpstr>
      <vt:lpstr>Calibri</vt:lpstr>
      <vt:lpstr>Poppins Bold Italics</vt:lpstr>
      <vt:lpstr>Arimo Italics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Negro, Blanco y Rosa Geométrico Computación Tarjeta Personal Horizontal</dc:title>
  <dc:creator>morochas</dc:creator>
  <cp:lastModifiedBy>morochas</cp:lastModifiedBy>
  <cp:revision>11</cp:revision>
  <dcterms:created xsi:type="dcterms:W3CDTF">2006-08-16T00:00:00Z</dcterms:created>
  <dcterms:modified xsi:type="dcterms:W3CDTF">2022-06-23T13:43:58Z</dcterms:modified>
  <dc:identifier>DAFBV-ivoXQ</dc:identifier>
</cp:coreProperties>
</file>